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FF0D"/>
    <a:srgbClr val="1BF13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3" autoAdjust="0"/>
    <p:restoredTop sz="94660"/>
  </p:normalViewPr>
  <p:slideViewPr>
    <p:cSldViewPr>
      <p:cViewPr>
        <p:scale>
          <a:sx n="75" d="100"/>
          <a:sy n="75" d="100"/>
        </p:scale>
        <p:origin x="-2046" y="-7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292A8E7-5E75-4D64-9D8E-6B2A94C56A3E}" type="datetimeFigureOut">
              <a:rPr lang="en-US" smtClean="0"/>
              <a:pPr/>
              <a:t>6/3/2010</a:t>
            </a:fld>
            <a:endParaRPr lang="en-NZ"/>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NZ"/>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E300227-BFAA-4620-9306-E34D6030F4AF}"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292A8E7-5E75-4D64-9D8E-6B2A94C56A3E}" type="datetimeFigureOut">
              <a:rPr lang="en-US" smtClean="0"/>
              <a:pPr/>
              <a:t>6/3/2010</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EE300227-BFAA-4620-9306-E34D6030F4AF}"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1292A8E7-5E75-4D64-9D8E-6B2A94C56A3E}" type="datetimeFigureOut">
              <a:rPr lang="en-US" smtClean="0"/>
              <a:pPr/>
              <a:t>6/3/2010</a:t>
            </a:fld>
            <a:endParaRPr lang="en-NZ"/>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NZ"/>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E300227-BFAA-4620-9306-E34D6030F4AF}"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292A8E7-5E75-4D64-9D8E-6B2A94C56A3E}" type="datetimeFigureOut">
              <a:rPr lang="en-US" smtClean="0"/>
              <a:pPr/>
              <a:t>6/3/2010</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EE300227-BFAA-4620-9306-E34D6030F4AF}"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292A8E7-5E75-4D64-9D8E-6B2A94C56A3E}" type="datetimeFigureOut">
              <a:rPr lang="en-US" smtClean="0"/>
              <a:pPr/>
              <a:t>6/3/2010</a:t>
            </a:fld>
            <a:endParaRPr lang="en-NZ"/>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NZ"/>
          </a:p>
        </p:txBody>
      </p:sp>
      <p:sp>
        <p:nvSpPr>
          <p:cNvPr id="6" name="Slide Number Placeholder 5"/>
          <p:cNvSpPr>
            <a:spLocks noGrp="1"/>
          </p:cNvSpPr>
          <p:nvPr>
            <p:ph type="sldNum" sz="quarter" idx="12"/>
          </p:nvPr>
        </p:nvSpPr>
        <p:spPr>
          <a:xfrm>
            <a:off x="6733952" y="6555112"/>
            <a:ext cx="588336" cy="228600"/>
          </a:xfrm>
        </p:spPr>
        <p:txBody>
          <a:bodyPr/>
          <a:lstStyle>
            <a:extLst/>
          </a:lstStyle>
          <a:p>
            <a:fld id="{EE300227-BFAA-4620-9306-E34D6030F4AF}"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292A8E7-5E75-4D64-9D8E-6B2A94C56A3E}" type="datetimeFigureOut">
              <a:rPr lang="en-US" smtClean="0"/>
              <a:pPr/>
              <a:t>6/3/2010</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EE300227-BFAA-4620-9306-E34D6030F4AF}"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292A8E7-5E75-4D64-9D8E-6B2A94C56A3E}" type="datetimeFigureOut">
              <a:rPr lang="en-US" smtClean="0"/>
              <a:pPr/>
              <a:t>6/3/2010</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p:txBody>
          <a:bodyPr/>
          <a:lstStyle>
            <a:extLst/>
          </a:lstStyle>
          <a:p>
            <a:fld id="{EE300227-BFAA-4620-9306-E34D6030F4AF}"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292A8E7-5E75-4D64-9D8E-6B2A94C56A3E}" type="datetimeFigureOut">
              <a:rPr lang="en-US" smtClean="0"/>
              <a:pPr/>
              <a:t>6/3/2010</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EE300227-BFAA-4620-9306-E34D6030F4AF}"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292A8E7-5E75-4D64-9D8E-6B2A94C56A3E}" type="datetimeFigureOut">
              <a:rPr lang="en-US" smtClean="0"/>
              <a:pPr/>
              <a:t>6/3/2010</a:t>
            </a:fld>
            <a:endParaRPr lang="en-NZ"/>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NZ"/>
          </a:p>
        </p:txBody>
      </p:sp>
      <p:sp>
        <p:nvSpPr>
          <p:cNvPr id="4" name="Slide Number Placeholder 3"/>
          <p:cNvSpPr>
            <a:spLocks noGrp="1"/>
          </p:cNvSpPr>
          <p:nvPr>
            <p:ph type="sldNum" sz="quarter" idx="12"/>
          </p:nvPr>
        </p:nvSpPr>
        <p:spPr/>
        <p:txBody>
          <a:bodyPr/>
          <a:lstStyle>
            <a:extLst/>
          </a:lstStyle>
          <a:p>
            <a:fld id="{EE300227-BFAA-4620-9306-E34D6030F4AF}"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292A8E7-5E75-4D64-9D8E-6B2A94C56A3E}" type="datetimeFigureOut">
              <a:rPr lang="en-US" smtClean="0"/>
              <a:pPr/>
              <a:t>6/3/2010</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EE300227-BFAA-4620-9306-E34D6030F4AF}"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292A8E7-5E75-4D64-9D8E-6B2A94C56A3E}" type="datetimeFigureOut">
              <a:rPr lang="en-US" smtClean="0"/>
              <a:pPr/>
              <a:t>6/3/2010</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EE300227-BFAA-4620-9306-E34D6030F4AF}" type="slidenum">
              <a:rPr lang="en-NZ" smtClean="0"/>
              <a:pPr/>
              <a:t>‹#›</a:t>
            </a:fld>
            <a:endParaRPr lang="en-NZ"/>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292A8E7-5E75-4D64-9D8E-6B2A94C56A3E}" type="datetimeFigureOut">
              <a:rPr lang="en-US" smtClean="0"/>
              <a:pPr/>
              <a:t>6/3/2010</a:t>
            </a:fld>
            <a:endParaRPr lang="en-NZ"/>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NZ"/>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E300227-BFAA-4620-9306-E34D6030F4AF}"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mages2.layoutsparks.com/1/101441/japanese-garden-house-lake.jpg" TargetMode="External"/><Relationship Id="rId7"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www4.uwm.edu/hpi/images/japan8.jpg" TargetMode="Externa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nz/imgres?imgurl=http://upload.wikimedia.org/wikipedia/commons/1/19/Ginga_train_japanese_style_toilet.jpg&amp;imgrefurl=http://commons.wikimedia.org/wiki/File:Ginga_train_japanese_style_toilet.jpg&amp;usg=__xBf-xSHV31h3VKs3B9mjij315C4=&amp;h=2089&amp;w=1745&amp;sz=1322&amp;hl=en&amp;start=84&amp;um=1&amp;itbs=1&amp;tbnid=nDxYgQforRhvXM:&amp;tbnh=150&amp;tbnw=125&amp;prev=/images?q=japanese+toilets&amp;start=80&amp;um=1&amp;hl=en&amp;sa=N&amp;ndsp=20&amp;tbs=isch:1"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japanesebathtubguide.com/japanese-bath-shower.html" TargetMode="Externa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Help:Installing_Japanese_character_sets" TargetMode="External"/><Relationship Id="rId2" Type="http://schemas.openxmlformats.org/officeDocument/2006/relationships/hyperlink" Target="http://en.wikipedia.org/wiki/Sent%C5%8D" TargetMode="External"/><Relationship Id="rId1" Type="http://schemas.openxmlformats.org/officeDocument/2006/relationships/slideLayout" Target="../slideLayouts/slideLayout2.xml"/><Relationship Id="rId5" Type="http://schemas.openxmlformats.org/officeDocument/2006/relationships/hyperlink" Target="http://en.wikipedia.org/wiki/Onsen" TargetMode="External"/><Relationship Id="rId4" Type="http://schemas.openxmlformats.org/officeDocument/2006/relationships/hyperlink" Target="http://en.wikipedia.org/wiki/Ofuro"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google.com/imgres?imgurl=http://www.haikudesigns.com/images/shclmp-scr1.jpg&amp;imgrefurl=http://www.haikudesigns.com/shoji-screens.htm&amp;h=352&amp;w=450&amp;sz=57&amp;tbnid=CRPw3ZTcAZVthM:&amp;tbnh=99&amp;tbnw=127&amp;prev=/images?q=Shoji+Images&amp;hl=en&amp;usg=__RQvWw3BYVKLwGxJwrPTEFWPmMkA=&amp;ei=uVz0S9vGCaWaMrKihaYF&amp;sa=X&amp;oi=image_result&amp;resnum=7&amp;ct=image&amp;ved=0CCcQ9QEwBg" TargetMode="External"/><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43174" y="1714488"/>
            <a:ext cx="6715140" cy="829824"/>
          </a:xfrm>
        </p:spPr>
        <p:txBody>
          <a:bodyPr/>
          <a:lstStyle/>
          <a:p>
            <a:pPr algn="ctr"/>
            <a:r>
              <a:rPr lang="en-NZ" sz="5400" dirty="0" smtClean="0"/>
              <a:t>Inside a Japanese </a:t>
            </a:r>
            <a:br>
              <a:rPr lang="en-NZ" sz="5400" dirty="0" smtClean="0"/>
            </a:br>
            <a:r>
              <a:rPr lang="en-NZ" sz="5400" dirty="0" smtClean="0"/>
              <a:t>house</a:t>
            </a:r>
            <a:endParaRPr lang="en-NZ" sz="5400" dirty="0"/>
          </a:p>
        </p:txBody>
      </p:sp>
      <p:sp>
        <p:nvSpPr>
          <p:cNvPr id="3" name="Subtitle 2"/>
          <p:cNvSpPr>
            <a:spLocks noGrp="1"/>
          </p:cNvSpPr>
          <p:nvPr>
            <p:ph type="subTitle" idx="1"/>
          </p:nvPr>
        </p:nvSpPr>
        <p:spPr>
          <a:xfrm>
            <a:off x="5286380" y="3000372"/>
            <a:ext cx="3214710" cy="2212244"/>
          </a:xfrm>
        </p:spPr>
        <p:txBody>
          <a:bodyPr>
            <a:normAutofit fontScale="85000" lnSpcReduction="20000"/>
          </a:bodyPr>
          <a:lstStyle/>
          <a:p>
            <a:pPr algn="l">
              <a:buClr>
                <a:schemeClr val="accent4"/>
              </a:buClr>
              <a:buFont typeface="Wingdings" pitchFamily="2" charset="2"/>
              <a:buChar char="Ø"/>
            </a:pPr>
            <a:r>
              <a:rPr lang="en-NZ" dirty="0" smtClean="0"/>
              <a:t>Toilet – </a:t>
            </a:r>
            <a:r>
              <a:rPr lang="en-US" b="1" dirty="0" err="1" smtClean="0"/>
              <a:t>トイレ</a:t>
            </a:r>
            <a:endParaRPr lang="en-NZ" b="1" dirty="0" smtClean="0"/>
          </a:p>
          <a:p>
            <a:pPr algn="l">
              <a:buClr>
                <a:schemeClr val="accent4"/>
              </a:buClr>
              <a:buFont typeface="Wingdings" pitchFamily="2" charset="2"/>
              <a:buChar char="Ø"/>
            </a:pPr>
            <a:r>
              <a:rPr lang="en-NZ" dirty="0" smtClean="0"/>
              <a:t>Bathroom - </a:t>
            </a:r>
            <a:r>
              <a:rPr lang="ja-JP" altLang="en-US" sz="2400" b="1" smtClean="0"/>
              <a:t>おふ</a:t>
            </a:r>
            <a:r>
              <a:rPr lang="ja-JP" altLang="en-US" sz="2400" b="1" smtClean="0"/>
              <a:t>ろ </a:t>
            </a:r>
            <a:endParaRPr lang="en-NZ" altLang="ja-JP" dirty="0" smtClean="0"/>
          </a:p>
          <a:p>
            <a:pPr algn="l">
              <a:buClr>
                <a:schemeClr val="accent4"/>
              </a:buClr>
              <a:buFont typeface="Wingdings" pitchFamily="2" charset="2"/>
              <a:buChar char="Ø"/>
            </a:pPr>
            <a:r>
              <a:rPr lang="en-NZ" dirty="0" err="1" smtClean="0"/>
              <a:t>Shooji</a:t>
            </a:r>
            <a:r>
              <a:rPr lang="en-NZ" dirty="0" smtClean="0"/>
              <a:t> </a:t>
            </a:r>
            <a:r>
              <a:rPr lang="en-NZ" dirty="0" smtClean="0"/>
              <a:t>– </a:t>
            </a:r>
            <a:r>
              <a:rPr lang="en-US" b="1" dirty="0" err="1" smtClean="0"/>
              <a:t>しょ</a:t>
            </a:r>
            <a:r>
              <a:rPr lang="ja-JP" altLang="en-US" b="1" smtClean="0"/>
              <a:t>う</a:t>
            </a:r>
            <a:r>
              <a:rPr lang="en-US" b="1" dirty="0" smtClean="0"/>
              <a:t>じ</a:t>
            </a:r>
            <a:endParaRPr lang="en-NZ" b="1" dirty="0" smtClean="0"/>
          </a:p>
          <a:p>
            <a:pPr algn="l">
              <a:buClr>
                <a:schemeClr val="accent4"/>
              </a:buClr>
              <a:buFont typeface="Wingdings" pitchFamily="2" charset="2"/>
              <a:buChar char="Ø"/>
            </a:pPr>
            <a:r>
              <a:rPr lang="en-NZ" dirty="0" err="1" smtClean="0"/>
              <a:t>Tatami</a:t>
            </a:r>
            <a:r>
              <a:rPr lang="en-NZ" dirty="0" smtClean="0"/>
              <a:t> - </a:t>
            </a:r>
            <a:r>
              <a:rPr lang="en-US" b="1" dirty="0" err="1" smtClean="0"/>
              <a:t>たたみ</a:t>
            </a:r>
            <a:endParaRPr lang="en-NZ" b="1" dirty="0" smtClean="0"/>
          </a:p>
          <a:p>
            <a:pPr algn="l">
              <a:buClr>
                <a:schemeClr val="accent4"/>
              </a:buClr>
              <a:buFont typeface="Wingdings" pitchFamily="2" charset="2"/>
              <a:buChar char="Ø"/>
            </a:pPr>
            <a:r>
              <a:rPr lang="en-NZ" dirty="0" smtClean="0"/>
              <a:t> </a:t>
            </a:r>
            <a:r>
              <a:rPr lang="en-NZ" dirty="0" err="1" smtClean="0"/>
              <a:t>Tokonoma</a:t>
            </a:r>
            <a:r>
              <a:rPr lang="en-NZ" dirty="0" smtClean="0"/>
              <a:t> –</a:t>
            </a:r>
            <a:r>
              <a:rPr lang="en-US" b="1" dirty="0" err="1" smtClean="0"/>
              <a:t>とこのま</a:t>
            </a:r>
            <a:endParaRPr lang="en-NZ" b="1" dirty="0" smtClean="0"/>
          </a:p>
          <a:p>
            <a:pPr algn="l">
              <a:buClr>
                <a:schemeClr val="accent4"/>
              </a:buClr>
              <a:buFont typeface="Wingdings" pitchFamily="2" charset="2"/>
              <a:buChar char="Ø"/>
            </a:pPr>
            <a:r>
              <a:rPr lang="en-NZ" dirty="0" smtClean="0"/>
              <a:t>Futon – </a:t>
            </a:r>
            <a:r>
              <a:rPr lang="en-US" b="1" dirty="0" err="1" smtClean="0"/>
              <a:t>ふとん</a:t>
            </a:r>
            <a:endParaRPr lang="en-NZ" dirty="0" smtClean="0"/>
          </a:p>
          <a:p>
            <a:pPr algn="l">
              <a:buClr>
                <a:schemeClr val="accent4"/>
              </a:buClr>
              <a:buFont typeface="Wingdings" pitchFamily="2" charset="2"/>
              <a:buChar char="Ø"/>
            </a:pPr>
            <a:r>
              <a:rPr lang="en-NZ" dirty="0" err="1" smtClean="0"/>
              <a:t>Zabuton</a:t>
            </a:r>
            <a:r>
              <a:rPr lang="en-NZ" dirty="0" smtClean="0"/>
              <a:t> - </a:t>
            </a:r>
            <a:r>
              <a:rPr lang="en-US" b="1" dirty="0" err="1" smtClean="0"/>
              <a:t>ざぶとん</a:t>
            </a:r>
            <a:r>
              <a:rPr lang="en-NZ" dirty="0" smtClean="0"/>
              <a:t> </a:t>
            </a:r>
            <a:endParaRPr lang="en-NZ" dirty="0"/>
          </a:p>
        </p:txBody>
      </p:sp>
      <p:pic>
        <p:nvPicPr>
          <p:cNvPr id="47106" name="Picture 2" descr="http://astro.temple.edu/~bstavis/as/tea-house.jpg"/>
          <p:cNvPicPr>
            <a:picLocks noChangeAspect="1" noChangeArrowheads="1"/>
          </p:cNvPicPr>
          <p:nvPr/>
        </p:nvPicPr>
        <p:blipFill>
          <a:blip r:embed="rId2" cstate="print"/>
          <a:srcRect/>
          <a:stretch>
            <a:fillRect/>
          </a:stretch>
        </p:blipFill>
        <p:spPr bwMode="auto">
          <a:xfrm rot="998045">
            <a:off x="180136" y="162660"/>
            <a:ext cx="2369477" cy="1604954"/>
          </a:xfrm>
          <a:prstGeom prst="rect">
            <a:avLst/>
          </a:prstGeom>
          <a:noFill/>
        </p:spPr>
      </p:pic>
      <p:pic>
        <p:nvPicPr>
          <p:cNvPr id="47108" name="Picture 4" descr="http://images2.layoutsparks.com/1/101441/japanese-garden-house-lake.jpg">
            <a:hlinkClick r:id="rId3"/>
          </p:cNvPr>
          <p:cNvPicPr>
            <a:picLocks noChangeAspect="1" noChangeArrowheads="1"/>
          </p:cNvPicPr>
          <p:nvPr/>
        </p:nvPicPr>
        <p:blipFill>
          <a:blip r:embed="rId4" cstate="print"/>
          <a:srcRect/>
          <a:stretch>
            <a:fillRect/>
          </a:stretch>
        </p:blipFill>
        <p:spPr bwMode="auto">
          <a:xfrm rot="20349970">
            <a:off x="222961" y="1696811"/>
            <a:ext cx="2214546" cy="1660910"/>
          </a:xfrm>
          <a:prstGeom prst="rect">
            <a:avLst/>
          </a:prstGeom>
          <a:noFill/>
        </p:spPr>
      </p:pic>
      <p:pic>
        <p:nvPicPr>
          <p:cNvPr id="47110" name="Picture 6" descr="http://www.japanorbit.com/fileadmin/japanorbit-pics/japanese-house-and-footpath.png"/>
          <p:cNvPicPr>
            <a:picLocks noChangeAspect="1" noChangeArrowheads="1"/>
          </p:cNvPicPr>
          <p:nvPr/>
        </p:nvPicPr>
        <p:blipFill>
          <a:blip r:embed="rId5" cstate="print"/>
          <a:srcRect/>
          <a:stretch>
            <a:fillRect/>
          </a:stretch>
        </p:blipFill>
        <p:spPr bwMode="auto">
          <a:xfrm rot="21163276">
            <a:off x="300629" y="5217836"/>
            <a:ext cx="2230564" cy="1504925"/>
          </a:xfrm>
          <a:prstGeom prst="rect">
            <a:avLst/>
          </a:prstGeom>
          <a:noFill/>
        </p:spPr>
      </p:pic>
      <p:pic>
        <p:nvPicPr>
          <p:cNvPr id="47112" name="Picture 8" descr="http://www4.uwm.edu/hpi/images/japan8.jpg">
            <a:hlinkClick r:id="rId6"/>
          </p:cNvPr>
          <p:cNvPicPr>
            <a:picLocks noChangeAspect="1" noChangeArrowheads="1"/>
          </p:cNvPicPr>
          <p:nvPr/>
        </p:nvPicPr>
        <p:blipFill>
          <a:blip r:embed="rId7" cstate="print"/>
          <a:srcRect/>
          <a:stretch>
            <a:fillRect/>
          </a:stretch>
        </p:blipFill>
        <p:spPr bwMode="auto">
          <a:xfrm rot="1032560">
            <a:off x="637897" y="3244087"/>
            <a:ext cx="1717538" cy="2002333"/>
          </a:xfrm>
          <a:prstGeom prst="rect">
            <a:avLst/>
          </a:prstGeom>
          <a:noFill/>
        </p:spPr>
      </p:pic>
    </p:spTree>
  </p:cSld>
  <p:clrMapOvr>
    <a:masterClrMapping/>
  </p:clrMapOvr>
  <p:transition>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japaneseguesthouses.com/db/kurokawa/images/yamamizuki_images/yamamizuki_6_6room.jpg"/>
          <p:cNvPicPr>
            <a:picLocks noChangeAspect="1" noChangeArrowheads="1"/>
          </p:cNvPicPr>
          <p:nvPr/>
        </p:nvPicPr>
        <p:blipFill>
          <a:blip r:embed="rId2" cstate="print"/>
          <a:srcRect/>
          <a:stretch>
            <a:fillRect/>
          </a:stretch>
        </p:blipFill>
        <p:spPr bwMode="auto">
          <a:xfrm>
            <a:off x="0" y="0"/>
            <a:ext cx="9144000" cy="6871063"/>
          </a:xfrm>
          <a:prstGeom prst="rect">
            <a:avLst/>
          </a:prstGeom>
          <a:noFill/>
        </p:spPr>
      </p:pic>
      <p:sp>
        <p:nvSpPr>
          <p:cNvPr id="2" name="Rounded Rectangle 1"/>
          <p:cNvSpPr/>
          <p:nvPr/>
        </p:nvSpPr>
        <p:spPr>
          <a:xfrm>
            <a:off x="428596" y="357166"/>
            <a:ext cx="8429684" cy="650083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4000" b="1" u="sng" dirty="0">
              <a:solidFill>
                <a:srgbClr val="FF0000"/>
              </a:solidFill>
            </a:endParaRPr>
          </a:p>
          <a:p>
            <a:pPr algn="ctr"/>
            <a:endParaRPr lang="en-NZ" sz="4000" b="1" u="sng" dirty="0" smtClean="0">
              <a:solidFill>
                <a:srgbClr val="FF0000"/>
              </a:solidFill>
            </a:endParaRPr>
          </a:p>
          <a:p>
            <a:pPr algn="ctr"/>
            <a:endParaRPr lang="en-NZ" sz="4000" b="1" u="sng" dirty="0" smtClean="0">
              <a:solidFill>
                <a:srgbClr val="FF0000"/>
              </a:solidFill>
            </a:endParaRPr>
          </a:p>
          <a:p>
            <a:pPr algn="ctr"/>
            <a:r>
              <a:rPr lang="en-NZ" dirty="0" smtClean="0">
                <a:solidFill>
                  <a:srgbClr val="FFFF00"/>
                </a:solidFill>
              </a:rPr>
              <a:t>Tatami is a traditional type of Japanese flooring. It is woven from soft straw rush or compressed wood chips but traditionally made from rice straw. The original meaning of Tatami is ‘’ folded and piled ’’. Tatami is made in uniform sizes. They usually  have edging made of plane cloth or brocade although some have no edging at all. </a:t>
            </a:r>
            <a:endParaRPr lang="en-US" dirty="0">
              <a:solidFill>
                <a:srgbClr val="FFFF00"/>
              </a:solidFill>
            </a:endParaRPr>
          </a:p>
        </p:txBody>
      </p:sp>
      <p:sp>
        <p:nvSpPr>
          <p:cNvPr id="3" name="Rectangle 2"/>
          <p:cNvSpPr/>
          <p:nvPr/>
        </p:nvSpPr>
        <p:spPr>
          <a:xfrm>
            <a:off x="1785918" y="571480"/>
            <a:ext cx="5415457"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rgbClr val="FF0000"/>
                </a:solidFill>
                <a:effectLst>
                  <a:outerShdw blurRad="88000" dist="50800" dir="5040000" algn="tl">
                    <a:schemeClr val="accent4">
                      <a:tint val="80000"/>
                      <a:satMod val="250000"/>
                      <a:alpha val="45000"/>
                    </a:schemeClr>
                  </a:outerShdw>
                </a:effectLst>
              </a:rPr>
              <a:t>What is </a:t>
            </a:r>
            <a:r>
              <a:rPr lang="en-US" sz="5400" b="1" cap="none" spc="0" dirty="0" err="1" smtClean="0">
                <a:ln>
                  <a:prstDash val="solid"/>
                </a:ln>
                <a:solidFill>
                  <a:srgbClr val="FF0000"/>
                </a:solidFill>
                <a:effectLst>
                  <a:outerShdw blurRad="88000" dist="50800" dir="5040000" algn="tl">
                    <a:schemeClr val="accent4">
                      <a:tint val="80000"/>
                      <a:satMod val="250000"/>
                      <a:alpha val="45000"/>
                    </a:schemeClr>
                  </a:outerShdw>
                </a:effectLst>
              </a:rPr>
              <a:t>Tatami</a:t>
            </a:r>
            <a:r>
              <a:rPr lang="en-US" sz="5400" b="1" cap="none" spc="0" dirty="0" smtClean="0">
                <a:ln>
                  <a:prstDash val="solid"/>
                </a:ln>
                <a:solidFill>
                  <a:srgbClr val="FF0000"/>
                </a:solidFill>
                <a:effectLst>
                  <a:outerShdw blurRad="88000" dist="50800" dir="5040000" algn="tl">
                    <a:schemeClr val="accent4">
                      <a:tint val="80000"/>
                      <a:satMod val="250000"/>
                      <a:alpha val="45000"/>
                    </a:schemeClr>
                  </a:outerShdw>
                </a:effectLst>
              </a:rPr>
              <a:t>???</a:t>
            </a:r>
            <a:endParaRPr lang="en-US" sz="5400" b="1" cap="none" spc="0" dirty="0">
              <a:ln>
                <a:prstDash val="solid"/>
              </a:ln>
              <a:solidFill>
                <a:srgbClr val="FF0000"/>
              </a:solidFill>
              <a:effectLst>
                <a:outerShdw blurRad="88000" dist="50800" dir="5040000" algn="tl">
                  <a:schemeClr val="accent4">
                    <a:tint val="80000"/>
                    <a:satMod val="250000"/>
                    <a:alpha val="45000"/>
                  </a:schemeClr>
                </a:outerShdw>
              </a:effectLst>
            </a:endParaRPr>
          </a:p>
        </p:txBody>
      </p:sp>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onsaiinformation.com/Alba/012%20Tokonoma%202%20Witchchazel.jpg"/>
          <p:cNvPicPr>
            <a:picLocks noChangeAspect="1" noChangeArrowheads="1"/>
          </p:cNvPicPr>
          <p:nvPr/>
        </p:nvPicPr>
        <p:blipFill>
          <a:blip r:embed="rId2" cstate="print"/>
          <a:srcRect/>
          <a:stretch>
            <a:fillRect/>
          </a:stretch>
        </p:blipFill>
        <p:spPr bwMode="auto">
          <a:xfrm>
            <a:off x="-1" y="0"/>
            <a:ext cx="9182815" cy="6858000"/>
          </a:xfrm>
          <a:prstGeom prst="rect">
            <a:avLst/>
          </a:prstGeom>
          <a:noFill/>
        </p:spPr>
      </p:pic>
      <p:sp>
        <p:nvSpPr>
          <p:cNvPr id="2" name="Title 1"/>
          <p:cNvSpPr>
            <a:spLocks noGrp="1"/>
          </p:cNvSpPr>
          <p:nvPr>
            <p:ph type="ctrTitle"/>
          </p:nvPr>
        </p:nvSpPr>
        <p:spPr>
          <a:xfrm>
            <a:off x="1785918" y="2571744"/>
            <a:ext cx="5929354" cy="1179982"/>
          </a:xfrm>
        </p:spPr>
        <p:txBody>
          <a:bodyPr>
            <a:normAutofit/>
          </a:bodyPr>
          <a:lstStyle/>
          <a:p>
            <a:r>
              <a:rPr lang="en-NZ" sz="7200" b="1" u="sng" dirty="0" smtClean="0">
                <a:solidFill>
                  <a:srgbClr val="7030A0"/>
                </a:solidFill>
                <a:effectLst>
                  <a:outerShdw blurRad="38100" dist="38100" dir="2700000" algn="tl">
                    <a:srgbClr val="000000">
                      <a:alpha val="43137"/>
                    </a:srgbClr>
                  </a:outerShdw>
                </a:effectLst>
              </a:rPr>
              <a:t>TOKONOMA</a:t>
            </a:r>
            <a:endParaRPr lang="en-US" sz="7200" b="1" u="sng" dirty="0">
              <a:solidFill>
                <a:srgbClr val="7030A0"/>
              </a:solidFill>
              <a:effectLst>
                <a:outerShdw blurRad="38100" dist="38100" dir="2700000" algn="tl">
                  <a:srgbClr val="000000">
                    <a:alpha val="43137"/>
                  </a:srgbClr>
                </a:outerShdw>
              </a:effectLst>
            </a:endParaRPr>
          </a:p>
        </p:txBody>
      </p:sp>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34" y="1500174"/>
            <a:ext cx="5429288" cy="307777"/>
          </a:xfrm>
          <a:prstGeom prst="rect">
            <a:avLst/>
          </a:prstGeom>
          <a:noFill/>
        </p:spPr>
        <p:txBody>
          <a:bodyPr wrap="square" rtlCol="0">
            <a:spAutoFit/>
          </a:bodyPr>
          <a:lstStyle/>
          <a:p>
            <a:r>
              <a:rPr lang="en-NZ" sz="1400" b="1" dirty="0" smtClean="0"/>
              <a:t>Where is a </a:t>
            </a:r>
            <a:r>
              <a:rPr lang="en-NZ" sz="1400" b="1" dirty="0" err="1" smtClean="0"/>
              <a:t>Tokonoma</a:t>
            </a:r>
            <a:r>
              <a:rPr lang="en-NZ" sz="1400" b="1" dirty="0" smtClean="0"/>
              <a:t> found?</a:t>
            </a:r>
            <a:endParaRPr lang="en-US" sz="1400" b="1" dirty="0"/>
          </a:p>
        </p:txBody>
      </p:sp>
      <p:pic>
        <p:nvPicPr>
          <p:cNvPr id="5" name="Picture 4" descr="tokonoma modified.JPG"/>
          <p:cNvPicPr>
            <a:picLocks noChangeAspect="1"/>
          </p:cNvPicPr>
          <p:nvPr/>
        </p:nvPicPr>
        <p:blipFill>
          <a:blip r:embed="rId2" cstate="print"/>
          <a:stretch>
            <a:fillRect/>
          </a:stretch>
        </p:blipFill>
        <p:spPr>
          <a:xfrm>
            <a:off x="2786050" y="428604"/>
            <a:ext cx="3228975" cy="809625"/>
          </a:xfrm>
          <a:prstGeom prst="rect">
            <a:avLst/>
          </a:prstGeom>
        </p:spPr>
      </p:pic>
      <p:sp>
        <p:nvSpPr>
          <p:cNvPr id="10" name="TextBox 9"/>
          <p:cNvSpPr txBox="1"/>
          <p:nvPr/>
        </p:nvSpPr>
        <p:spPr>
          <a:xfrm>
            <a:off x="500034" y="1785926"/>
            <a:ext cx="7572428" cy="553998"/>
          </a:xfrm>
          <a:prstGeom prst="rect">
            <a:avLst/>
          </a:prstGeom>
          <a:noFill/>
        </p:spPr>
        <p:txBody>
          <a:bodyPr wrap="square" rtlCol="0">
            <a:spAutoFit/>
          </a:bodyPr>
          <a:lstStyle/>
          <a:p>
            <a:r>
              <a:rPr lang="en-NZ" sz="1400" dirty="0" smtClean="0"/>
              <a:t>Tokonoma is found in traditional Japanese rooms. They are often decorated with hanging scrolls, flower arrangements and sometimes a Bonsai</a:t>
            </a:r>
            <a:r>
              <a:rPr lang="en-NZ" sz="1600" dirty="0" smtClean="0"/>
              <a:t>.</a:t>
            </a:r>
            <a:endParaRPr lang="en-US" sz="1600" dirty="0"/>
          </a:p>
        </p:txBody>
      </p:sp>
      <p:sp>
        <p:nvSpPr>
          <p:cNvPr id="11" name="TextBox 10"/>
          <p:cNvSpPr txBox="1"/>
          <p:nvPr/>
        </p:nvSpPr>
        <p:spPr>
          <a:xfrm>
            <a:off x="500034" y="2500306"/>
            <a:ext cx="6357982" cy="307777"/>
          </a:xfrm>
          <a:prstGeom prst="rect">
            <a:avLst/>
          </a:prstGeom>
          <a:noFill/>
        </p:spPr>
        <p:txBody>
          <a:bodyPr wrap="square" rtlCol="0">
            <a:spAutoFit/>
          </a:bodyPr>
          <a:lstStyle/>
          <a:p>
            <a:r>
              <a:rPr lang="en-NZ" sz="1400" b="1" dirty="0" smtClean="0"/>
              <a:t>How do you use a </a:t>
            </a:r>
            <a:r>
              <a:rPr lang="en-NZ" sz="1400" b="1" dirty="0" err="1" smtClean="0"/>
              <a:t>Tokonoma</a:t>
            </a:r>
            <a:r>
              <a:rPr lang="en-NZ" sz="1400" b="1" dirty="0" smtClean="0"/>
              <a:t>?</a:t>
            </a:r>
          </a:p>
        </p:txBody>
      </p:sp>
      <p:sp>
        <p:nvSpPr>
          <p:cNvPr id="13" name="TextBox 12"/>
          <p:cNvSpPr txBox="1"/>
          <p:nvPr/>
        </p:nvSpPr>
        <p:spPr>
          <a:xfrm>
            <a:off x="500034" y="2857496"/>
            <a:ext cx="7500990" cy="523220"/>
          </a:xfrm>
          <a:prstGeom prst="rect">
            <a:avLst/>
          </a:prstGeom>
          <a:noFill/>
        </p:spPr>
        <p:txBody>
          <a:bodyPr wrap="square" rtlCol="0">
            <a:spAutoFit/>
          </a:bodyPr>
          <a:lstStyle/>
          <a:p>
            <a:r>
              <a:rPr lang="en-NZ" sz="1400" dirty="0" smtClean="0"/>
              <a:t>Tokonoma is a decoration. Today the Tokonoma is used for aesthetic purposes and to enjoy peace of mind.  </a:t>
            </a:r>
            <a:endParaRPr lang="en-US" sz="1400" dirty="0"/>
          </a:p>
        </p:txBody>
      </p:sp>
      <p:sp>
        <p:nvSpPr>
          <p:cNvPr id="7" name="TextBox 6"/>
          <p:cNvSpPr txBox="1"/>
          <p:nvPr/>
        </p:nvSpPr>
        <p:spPr>
          <a:xfrm>
            <a:off x="642910" y="4357694"/>
            <a:ext cx="7572428" cy="369332"/>
          </a:xfrm>
          <a:prstGeom prst="rect">
            <a:avLst/>
          </a:prstGeom>
          <a:noFill/>
        </p:spPr>
        <p:txBody>
          <a:bodyPr wrap="square" rtlCol="0">
            <a:spAutoFit/>
          </a:bodyPr>
          <a:lstStyle/>
          <a:p>
            <a:endParaRPr lang="en-US" dirty="0"/>
          </a:p>
        </p:txBody>
      </p:sp>
      <p:sp>
        <p:nvSpPr>
          <p:cNvPr id="8" name="TextBox 7"/>
          <p:cNvSpPr txBox="1"/>
          <p:nvPr/>
        </p:nvSpPr>
        <p:spPr>
          <a:xfrm>
            <a:off x="500034" y="3571876"/>
            <a:ext cx="7500990" cy="523220"/>
          </a:xfrm>
          <a:prstGeom prst="rect">
            <a:avLst/>
          </a:prstGeom>
          <a:noFill/>
        </p:spPr>
        <p:txBody>
          <a:bodyPr wrap="square" rtlCol="0">
            <a:spAutoFit/>
          </a:bodyPr>
          <a:lstStyle/>
          <a:p>
            <a:r>
              <a:rPr lang="en-US" sz="1400" b="1" dirty="0" smtClean="0"/>
              <a:t>Who uses a </a:t>
            </a:r>
            <a:r>
              <a:rPr lang="en-US" sz="1400" b="1" dirty="0" err="1" smtClean="0"/>
              <a:t>Tokonoma</a:t>
            </a:r>
            <a:r>
              <a:rPr lang="en-US" sz="1400" b="1" dirty="0" smtClean="0"/>
              <a:t>? And when is it used?</a:t>
            </a:r>
          </a:p>
          <a:p>
            <a:r>
              <a:rPr lang="en-US" sz="1400" dirty="0" smtClean="0"/>
              <a:t>A </a:t>
            </a:r>
            <a:r>
              <a:rPr lang="en-US" sz="1400" dirty="0" err="1" smtClean="0"/>
              <a:t>tokonoma</a:t>
            </a:r>
            <a:r>
              <a:rPr lang="en-US" sz="1400" dirty="0" smtClean="0"/>
              <a:t> is </a:t>
            </a:r>
            <a:r>
              <a:rPr lang="en-US" sz="1400" dirty="0" smtClean="0"/>
              <a:t>used </a:t>
            </a:r>
            <a:r>
              <a:rPr lang="en-US" sz="1400" dirty="0" smtClean="0"/>
              <a:t>by everyone in the household and is used all the time.</a:t>
            </a:r>
            <a:endParaRPr lang="en-US" sz="1400" dirty="0"/>
          </a:p>
        </p:txBody>
      </p:sp>
    </p:spTree>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UTON1.jpg"/>
          <p:cNvPicPr>
            <a:picLocks noChangeAspect="1"/>
          </p:cNvPicPr>
          <p:nvPr/>
        </p:nvPicPr>
        <p:blipFill>
          <a:blip r:embed="rId2" cstate="print"/>
          <a:stretch>
            <a:fillRect/>
          </a:stretch>
        </p:blipFill>
        <p:spPr>
          <a:xfrm>
            <a:off x="0" y="0"/>
            <a:ext cx="9144000" cy="6882063"/>
          </a:xfrm>
          <a:prstGeom prst="rect">
            <a:avLst/>
          </a:prstGeom>
        </p:spPr>
      </p:pic>
      <p:sp>
        <p:nvSpPr>
          <p:cNvPr id="3" name="Rectangle 2"/>
          <p:cNvSpPr/>
          <p:nvPr/>
        </p:nvSpPr>
        <p:spPr>
          <a:xfrm>
            <a:off x="2357422" y="714356"/>
            <a:ext cx="4214842"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u="sng" cap="none" spc="0" dirty="0" smtClean="0">
                <a:ln w="11430"/>
                <a:solidFill>
                  <a:srgbClr val="7030A0"/>
                </a:solidFill>
                <a:effectLst>
                  <a:outerShdw blurRad="50800" dist="39000" dir="5460000" algn="tl">
                    <a:srgbClr val="000000">
                      <a:alpha val="38000"/>
                    </a:srgbClr>
                  </a:outerShdw>
                </a:effectLst>
              </a:rPr>
              <a:t>Futon</a:t>
            </a:r>
            <a:endParaRPr lang="en-US" sz="5400" b="1" u="sng" cap="none" spc="0" dirty="0">
              <a:ln w="11430"/>
              <a:solidFill>
                <a:srgbClr val="7030A0"/>
              </a:solidFill>
              <a:effectLst>
                <a:outerShdw blurRad="50800" dist="39000" dir="5460000" algn="tl">
                  <a:srgbClr val="000000">
                    <a:alpha val="38000"/>
                  </a:srgbClr>
                </a:outerShdw>
              </a:effectLst>
            </a:endParaRPr>
          </a:p>
        </p:txBody>
      </p:sp>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8596" y="1000108"/>
            <a:ext cx="6572296" cy="769441"/>
          </a:xfrm>
          <a:prstGeom prst="rect">
            <a:avLst/>
          </a:prstGeom>
          <a:noFill/>
        </p:spPr>
        <p:txBody>
          <a:bodyPr wrap="square" rtlCol="0">
            <a:spAutoFit/>
          </a:bodyPr>
          <a:lstStyle/>
          <a:p>
            <a:r>
              <a:rPr lang="en-NZ" sz="1600" b="1" dirty="0" smtClean="0"/>
              <a:t>What </a:t>
            </a:r>
            <a:r>
              <a:rPr lang="en-NZ" sz="1600" b="1" dirty="0"/>
              <a:t>i</a:t>
            </a:r>
            <a:r>
              <a:rPr lang="en-NZ" sz="1600" b="1" dirty="0" smtClean="0"/>
              <a:t>s a Futon?</a:t>
            </a:r>
          </a:p>
          <a:p>
            <a:r>
              <a:rPr lang="en-NZ" sz="1400" dirty="0" smtClean="0"/>
              <a:t>A futon is a traditional Japanese mattress that consists of two parts, a </a:t>
            </a:r>
            <a:r>
              <a:rPr lang="en-NZ" sz="1400" i="1" dirty="0" smtClean="0"/>
              <a:t>shikibuton</a:t>
            </a:r>
            <a:r>
              <a:rPr lang="en-NZ" sz="1400" dirty="0" smtClean="0"/>
              <a:t>, bottom mattress and a </a:t>
            </a:r>
            <a:r>
              <a:rPr lang="en-NZ" sz="1400" i="1" dirty="0" smtClean="0"/>
              <a:t>kakebuton</a:t>
            </a:r>
            <a:r>
              <a:rPr lang="en-NZ" sz="1400" dirty="0" smtClean="0"/>
              <a:t>, thick quilted bedcover. </a:t>
            </a:r>
            <a:endParaRPr lang="en-US" sz="1400" dirty="0"/>
          </a:p>
        </p:txBody>
      </p:sp>
      <p:sp>
        <p:nvSpPr>
          <p:cNvPr id="4" name="Rectangle 3"/>
          <p:cNvSpPr/>
          <p:nvPr/>
        </p:nvSpPr>
        <p:spPr>
          <a:xfrm>
            <a:off x="3643306" y="214290"/>
            <a:ext cx="2571768" cy="707886"/>
          </a:xfrm>
          <a:prstGeom prst="rect">
            <a:avLst/>
          </a:prstGeom>
        </p:spPr>
        <p:txBody>
          <a:bodyPr wrap="square">
            <a:spAutoFit/>
          </a:bodyPr>
          <a:lstStyle/>
          <a:p>
            <a:r>
              <a:rPr lang="en-US" sz="4000" b="1" dirty="0" smtClean="0"/>
              <a:t>ふとん</a:t>
            </a:r>
            <a:endParaRPr lang="en-US" sz="4000" dirty="0"/>
          </a:p>
        </p:txBody>
      </p:sp>
      <p:sp>
        <p:nvSpPr>
          <p:cNvPr id="9" name="TextBox 8"/>
          <p:cNvSpPr txBox="1"/>
          <p:nvPr/>
        </p:nvSpPr>
        <p:spPr>
          <a:xfrm>
            <a:off x="428596" y="2000240"/>
            <a:ext cx="7143800" cy="1200329"/>
          </a:xfrm>
          <a:prstGeom prst="rect">
            <a:avLst/>
          </a:prstGeom>
          <a:noFill/>
        </p:spPr>
        <p:txBody>
          <a:bodyPr wrap="square" rtlCol="0">
            <a:spAutoFit/>
          </a:bodyPr>
          <a:lstStyle/>
          <a:p>
            <a:r>
              <a:rPr lang="en-NZ" sz="1600" b="1" dirty="0" smtClean="0"/>
              <a:t>When And How is a </a:t>
            </a:r>
            <a:r>
              <a:rPr lang="en-NZ" sz="1600" b="1" dirty="0" err="1" smtClean="0"/>
              <a:t>Zabuton</a:t>
            </a:r>
            <a:r>
              <a:rPr lang="en-NZ" sz="1600" b="1" dirty="0" smtClean="0"/>
              <a:t> Used?</a:t>
            </a:r>
          </a:p>
          <a:p>
            <a:r>
              <a:rPr lang="en-NZ" sz="1400" dirty="0" smtClean="0"/>
              <a:t>A futon is laid out at night on the</a:t>
            </a:r>
            <a:r>
              <a:rPr lang="en-NZ" sz="1400" i="1" dirty="0" smtClean="0"/>
              <a:t> tatami</a:t>
            </a:r>
            <a:r>
              <a:rPr lang="en-NZ" sz="1400" dirty="0" smtClean="0"/>
              <a:t> floor of the </a:t>
            </a:r>
            <a:r>
              <a:rPr lang="en-NZ" sz="1400" i="1" dirty="0" smtClean="0"/>
              <a:t>washitsu</a:t>
            </a:r>
            <a:r>
              <a:rPr lang="en-NZ" sz="1400" dirty="0" smtClean="0"/>
              <a:t> (Japanese style room) and slept on. During the day the futon is folded up and stored in </a:t>
            </a:r>
            <a:r>
              <a:rPr lang="en-NZ" sz="1400" i="1" dirty="0" smtClean="0"/>
              <a:t>oshiire</a:t>
            </a:r>
            <a:r>
              <a:rPr lang="en-NZ" sz="1400" dirty="0" smtClean="0"/>
              <a:t> (Japanese cupboard), this means the bedroom can be used for other purposes such as a living room.</a:t>
            </a:r>
            <a:endParaRPr lang="en-US" sz="1400" dirty="0"/>
          </a:p>
        </p:txBody>
      </p:sp>
      <p:sp>
        <p:nvSpPr>
          <p:cNvPr id="10" name="TextBox 9"/>
          <p:cNvSpPr txBox="1"/>
          <p:nvPr/>
        </p:nvSpPr>
        <p:spPr>
          <a:xfrm>
            <a:off x="428596" y="3357562"/>
            <a:ext cx="7715304" cy="1138773"/>
          </a:xfrm>
          <a:prstGeom prst="rect">
            <a:avLst/>
          </a:prstGeom>
          <a:noFill/>
        </p:spPr>
        <p:txBody>
          <a:bodyPr wrap="square" rtlCol="0">
            <a:spAutoFit/>
          </a:bodyPr>
          <a:lstStyle/>
          <a:p>
            <a:r>
              <a:rPr lang="en-NZ" sz="1600" b="1" dirty="0" smtClean="0"/>
              <a:t>Who Uses a Futon? And Where </a:t>
            </a:r>
            <a:r>
              <a:rPr lang="en-NZ" sz="1600" b="1" dirty="0"/>
              <a:t>i</a:t>
            </a:r>
            <a:r>
              <a:rPr lang="en-NZ" sz="1600" b="1" dirty="0" smtClean="0"/>
              <a:t>s </a:t>
            </a:r>
            <a:r>
              <a:rPr lang="en-NZ" sz="1600" b="1" dirty="0"/>
              <a:t>i</a:t>
            </a:r>
            <a:r>
              <a:rPr lang="en-NZ" sz="1600" b="1" dirty="0" smtClean="0"/>
              <a:t>t Found?</a:t>
            </a:r>
          </a:p>
          <a:p>
            <a:r>
              <a:rPr lang="en-NZ" sz="1400" dirty="0" smtClean="0"/>
              <a:t>A Futon is used by Japanese people in a traditional Japanese </a:t>
            </a:r>
            <a:r>
              <a:rPr lang="en-NZ" sz="1400" dirty="0" smtClean="0"/>
              <a:t>room, </a:t>
            </a:r>
            <a:r>
              <a:rPr lang="en-NZ" sz="1400" i="1" dirty="0" smtClean="0"/>
              <a:t>washitsu</a:t>
            </a:r>
            <a:r>
              <a:rPr lang="en-NZ" sz="1400" dirty="0" smtClean="0"/>
              <a:t>.</a:t>
            </a:r>
          </a:p>
          <a:p>
            <a:endParaRPr lang="en-NZ" dirty="0" smtClean="0"/>
          </a:p>
          <a:p>
            <a:endParaRPr lang="en-US" dirty="0"/>
          </a:p>
        </p:txBody>
      </p:sp>
      <p:sp>
        <p:nvSpPr>
          <p:cNvPr id="6" name="TextBox 5"/>
          <p:cNvSpPr txBox="1"/>
          <p:nvPr/>
        </p:nvSpPr>
        <p:spPr>
          <a:xfrm>
            <a:off x="428596" y="4214818"/>
            <a:ext cx="7715304" cy="1323439"/>
          </a:xfrm>
          <a:prstGeom prst="rect">
            <a:avLst/>
          </a:prstGeom>
          <a:noFill/>
        </p:spPr>
        <p:txBody>
          <a:bodyPr wrap="square" rtlCol="0">
            <a:spAutoFit/>
          </a:bodyPr>
          <a:lstStyle/>
          <a:p>
            <a:r>
              <a:rPr lang="en-NZ" sz="1600" b="1" dirty="0" smtClean="0"/>
              <a:t>Why is a Futon used?</a:t>
            </a:r>
          </a:p>
          <a:p>
            <a:r>
              <a:rPr lang="en-NZ" sz="1400" dirty="0" smtClean="0"/>
              <a:t>A futon is used because it can easily be put into storage during the day meaning that the room, in which the futon is used, can be used for other purposes such as a living room.</a:t>
            </a:r>
          </a:p>
          <a:p>
            <a:endParaRPr lang="en-NZ"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http://www.nihonsun.com/wp-content/uploads/2009/06/image1.png"/>
          <p:cNvPicPr>
            <a:picLocks noChangeAspect="1" noChangeArrowheads="1"/>
          </p:cNvPicPr>
          <p:nvPr/>
        </p:nvPicPr>
        <p:blipFill>
          <a:blip r:embed="rId2" cstate="print"/>
          <a:srcRect/>
          <a:stretch>
            <a:fillRect/>
          </a:stretch>
        </p:blipFill>
        <p:spPr bwMode="auto">
          <a:xfrm>
            <a:off x="0" y="0"/>
            <a:ext cx="9286908" cy="6983608"/>
          </a:xfrm>
          <a:prstGeom prst="rect">
            <a:avLst/>
          </a:prstGeom>
          <a:noFill/>
        </p:spPr>
      </p:pic>
      <p:sp>
        <p:nvSpPr>
          <p:cNvPr id="2" name="Rectangle 1"/>
          <p:cNvSpPr/>
          <p:nvPr/>
        </p:nvSpPr>
        <p:spPr>
          <a:xfrm>
            <a:off x="2357422" y="714356"/>
            <a:ext cx="4214842"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u="sng" cap="none" spc="0" dirty="0" err="1" smtClean="0">
                <a:ln w="11430"/>
                <a:solidFill>
                  <a:srgbClr val="7030A0"/>
                </a:solidFill>
                <a:effectLst>
                  <a:outerShdw blurRad="50800" dist="39000" dir="5460000" algn="tl">
                    <a:srgbClr val="000000">
                      <a:alpha val="38000"/>
                    </a:srgbClr>
                  </a:outerShdw>
                </a:effectLst>
              </a:rPr>
              <a:t>Zabuton</a:t>
            </a:r>
            <a:endParaRPr lang="en-US" sz="5400" b="1" u="sng" cap="none" spc="0" dirty="0">
              <a:ln w="11430"/>
              <a:solidFill>
                <a:srgbClr val="7030A0"/>
              </a:solidFill>
              <a:effectLst>
                <a:outerShdw blurRad="50800" dist="39000" dir="5460000" algn="tl">
                  <a:srgbClr val="000000">
                    <a:alpha val="38000"/>
                  </a:srgbClr>
                </a:outerShdw>
              </a:effectLst>
            </a:endParaRPr>
          </a:p>
        </p:txBody>
      </p:sp>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2786058"/>
            <a:ext cx="7715304" cy="830997"/>
          </a:xfrm>
          <a:prstGeom prst="rect">
            <a:avLst/>
          </a:prstGeom>
          <a:noFill/>
        </p:spPr>
        <p:txBody>
          <a:bodyPr wrap="square" rtlCol="0">
            <a:spAutoFit/>
          </a:bodyPr>
          <a:lstStyle/>
          <a:p>
            <a:r>
              <a:rPr lang="en-NZ" sz="1600" b="1" dirty="0" smtClean="0"/>
              <a:t>When and how is a </a:t>
            </a:r>
            <a:r>
              <a:rPr lang="en-NZ" sz="1600" b="1" dirty="0" err="1" smtClean="0"/>
              <a:t>Zabuton</a:t>
            </a:r>
            <a:r>
              <a:rPr lang="en-NZ" sz="1600" b="1" dirty="0" smtClean="0"/>
              <a:t> Used?</a:t>
            </a:r>
          </a:p>
          <a:p>
            <a:r>
              <a:rPr lang="en-NZ" sz="1400" dirty="0" err="1" smtClean="0"/>
              <a:t>Zabutons</a:t>
            </a:r>
            <a:r>
              <a:rPr lang="en-NZ" sz="1400" dirty="0" smtClean="0"/>
              <a:t> are used when sitting on the ground, you </a:t>
            </a:r>
            <a:r>
              <a:rPr lang="en-NZ" sz="1400" dirty="0" smtClean="0"/>
              <a:t>use </a:t>
            </a:r>
            <a:r>
              <a:rPr lang="en-NZ" sz="1400" dirty="0" smtClean="0"/>
              <a:t>it by sitting on it. </a:t>
            </a:r>
            <a:endParaRPr lang="en-NZ" dirty="0" smtClean="0"/>
          </a:p>
          <a:p>
            <a:endParaRPr lang="en-US" dirty="0"/>
          </a:p>
        </p:txBody>
      </p:sp>
      <p:sp>
        <p:nvSpPr>
          <p:cNvPr id="3" name="TextBox 2"/>
          <p:cNvSpPr txBox="1"/>
          <p:nvPr/>
        </p:nvSpPr>
        <p:spPr>
          <a:xfrm>
            <a:off x="428596" y="3643314"/>
            <a:ext cx="7715304" cy="1046440"/>
          </a:xfrm>
          <a:prstGeom prst="rect">
            <a:avLst/>
          </a:prstGeom>
          <a:noFill/>
        </p:spPr>
        <p:txBody>
          <a:bodyPr wrap="square" rtlCol="0">
            <a:spAutoFit/>
          </a:bodyPr>
          <a:lstStyle/>
          <a:p>
            <a:r>
              <a:rPr lang="en-NZ" sz="1600" b="1" dirty="0" smtClean="0"/>
              <a:t>Who Uses A </a:t>
            </a:r>
            <a:r>
              <a:rPr lang="en-NZ" sz="1600" b="1" dirty="0" err="1" smtClean="0"/>
              <a:t>Zabuton</a:t>
            </a:r>
            <a:r>
              <a:rPr lang="en-NZ" sz="1600" b="1" dirty="0" smtClean="0"/>
              <a:t>? And Where Is It Found?</a:t>
            </a:r>
          </a:p>
          <a:p>
            <a:r>
              <a:rPr lang="en-NZ" sz="1400" dirty="0" smtClean="0"/>
              <a:t>Everyone uses a </a:t>
            </a:r>
            <a:r>
              <a:rPr lang="en-NZ" sz="1400" dirty="0" err="1" smtClean="0"/>
              <a:t>Zabuton</a:t>
            </a:r>
            <a:r>
              <a:rPr lang="en-NZ" sz="1400" dirty="0" smtClean="0"/>
              <a:t> when sitting on the floor. </a:t>
            </a:r>
            <a:r>
              <a:rPr lang="en-NZ" sz="1400" dirty="0" err="1" smtClean="0"/>
              <a:t>Zabutons</a:t>
            </a:r>
            <a:r>
              <a:rPr lang="en-NZ" sz="1400" dirty="0" smtClean="0"/>
              <a:t> are found in </a:t>
            </a:r>
            <a:r>
              <a:rPr lang="en-NZ" sz="1400" i="1" dirty="0" err="1" smtClean="0"/>
              <a:t>washitsu</a:t>
            </a:r>
            <a:r>
              <a:rPr lang="en-NZ" sz="1400" i="1" dirty="0" smtClean="0"/>
              <a:t> </a:t>
            </a:r>
            <a:r>
              <a:rPr lang="en-NZ" sz="1400" i="1" dirty="0" smtClean="0"/>
              <a:t>(</a:t>
            </a:r>
            <a:r>
              <a:rPr lang="en-NZ" sz="1400" dirty="0" smtClean="0"/>
              <a:t>Japanese </a:t>
            </a:r>
            <a:r>
              <a:rPr lang="en-NZ" sz="1400" dirty="0" smtClean="0"/>
              <a:t>Style </a:t>
            </a:r>
            <a:r>
              <a:rPr lang="en-NZ" sz="1400" dirty="0" smtClean="0"/>
              <a:t>Rooms).</a:t>
            </a:r>
            <a:endParaRPr lang="en-NZ" dirty="0" smtClean="0"/>
          </a:p>
          <a:p>
            <a:endParaRPr lang="en-US" dirty="0"/>
          </a:p>
        </p:txBody>
      </p:sp>
      <p:sp>
        <p:nvSpPr>
          <p:cNvPr id="4" name="TextBox 3"/>
          <p:cNvSpPr txBox="1"/>
          <p:nvPr/>
        </p:nvSpPr>
        <p:spPr>
          <a:xfrm>
            <a:off x="500034" y="4643446"/>
            <a:ext cx="7715304" cy="553998"/>
          </a:xfrm>
          <a:prstGeom prst="rect">
            <a:avLst/>
          </a:prstGeom>
          <a:noFill/>
        </p:spPr>
        <p:txBody>
          <a:bodyPr wrap="square" rtlCol="0">
            <a:spAutoFit/>
          </a:bodyPr>
          <a:lstStyle/>
          <a:p>
            <a:r>
              <a:rPr lang="en-NZ" sz="1600" b="1" dirty="0" smtClean="0"/>
              <a:t>Why is a </a:t>
            </a:r>
            <a:r>
              <a:rPr lang="en-NZ" sz="1600" b="1" dirty="0" err="1" smtClean="0"/>
              <a:t>Zabuton</a:t>
            </a:r>
            <a:r>
              <a:rPr lang="en-NZ" sz="1600" b="1" dirty="0" smtClean="0"/>
              <a:t> Used?</a:t>
            </a:r>
          </a:p>
          <a:p>
            <a:r>
              <a:rPr lang="en-NZ" sz="1400" dirty="0" err="1" smtClean="0"/>
              <a:t>Zabutons</a:t>
            </a:r>
            <a:r>
              <a:rPr lang="en-NZ" sz="1400" dirty="0" smtClean="0"/>
              <a:t> are used for comfort when sitting on hard </a:t>
            </a:r>
            <a:r>
              <a:rPr lang="en-NZ" sz="1400" i="1" dirty="0" err="1" smtClean="0"/>
              <a:t>tatami</a:t>
            </a:r>
            <a:r>
              <a:rPr lang="en-NZ" sz="1400" dirty="0" smtClean="0"/>
              <a:t> mat floors</a:t>
            </a:r>
            <a:endParaRPr lang="en-US" dirty="0"/>
          </a:p>
        </p:txBody>
      </p:sp>
      <p:sp>
        <p:nvSpPr>
          <p:cNvPr id="5" name="TextBox 4"/>
          <p:cNvSpPr txBox="1"/>
          <p:nvPr/>
        </p:nvSpPr>
        <p:spPr>
          <a:xfrm>
            <a:off x="428596" y="1714488"/>
            <a:ext cx="7715304" cy="1046440"/>
          </a:xfrm>
          <a:prstGeom prst="rect">
            <a:avLst/>
          </a:prstGeom>
          <a:noFill/>
        </p:spPr>
        <p:txBody>
          <a:bodyPr wrap="square" rtlCol="0">
            <a:spAutoFit/>
          </a:bodyPr>
          <a:lstStyle/>
          <a:p>
            <a:r>
              <a:rPr lang="en-NZ" sz="1600" b="1" dirty="0" smtClean="0"/>
              <a:t>What is a </a:t>
            </a:r>
            <a:r>
              <a:rPr lang="en-NZ" sz="1600" b="1" dirty="0" err="1" smtClean="0"/>
              <a:t>Zabuton</a:t>
            </a:r>
            <a:r>
              <a:rPr lang="en-NZ" sz="1600" b="1" dirty="0" smtClean="0"/>
              <a:t>?</a:t>
            </a:r>
          </a:p>
          <a:p>
            <a:r>
              <a:rPr lang="en-NZ" sz="1400" dirty="0" smtClean="0"/>
              <a:t>A </a:t>
            </a:r>
            <a:r>
              <a:rPr lang="en-NZ" sz="1400" dirty="0" err="1" smtClean="0"/>
              <a:t>Zabuton</a:t>
            </a:r>
            <a:r>
              <a:rPr lang="en-NZ" sz="1400" dirty="0" smtClean="0"/>
              <a:t> is a </a:t>
            </a:r>
            <a:r>
              <a:rPr lang="en-NZ" sz="1400" dirty="0"/>
              <a:t>s</a:t>
            </a:r>
            <a:r>
              <a:rPr lang="en-NZ" sz="1400" dirty="0" smtClean="0"/>
              <a:t>quare cushion used in </a:t>
            </a:r>
            <a:r>
              <a:rPr lang="en-NZ" sz="1400" dirty="0" smtClean="0"/>
              <a:t>a</a:t>
            </a:r>
            <a:r>
              <a:rPr lang="en-NZ" sz="1400" i="1" dirty="0" smtClean="0"/>
              <a:t> </a:t>
            </a:r>
            <a:r>
              <a:rPr lang="en-NZ" sz="1400" i="1" dirty="0" err="1" smtClean="0"/>
              <a:t>washitsu</a:t>
            </a:r>
            <a:r>
              <a:rPr lang="en-NZ" sz="1400" dirty="0" smtClean="0"/>
              <a:t> (Japanese style room with </a:t>
            </a:r>
            <a:r>
              <a:rPr lang="en-NZ" sz="1400" i="1" dirty="0" err="1" smtClean="0"/>
              <a:t>tatami</a:t>
            </a:r>
            <a:r>
              <a:rPr lang="en-NZ" sz="1400" i="1" dirty="0" smtClean="0"/>
              <a:t> </a:t>
            </a:r>
            <a:r>
              <a:rPr lang="en-NZ" sz="1400" dirty="0" smtClean="0"/>
              <a:t>mat floor) when </a:t>
            </a:r>
            <a:r>
              <a:rPr lang="en-NZ" sz="1400" dirty="0" smtClean="0"/>
              <a:t>sitting on the floor. A typical sized </a:t>
            </a:r>
            <a:r>
              <a:rPr lang="en-NZ" sz="1400" dirty="0" err="1" smtClean="0"/>
              <a:t>Zabuton</a:t>
            </a:r>
            <a:r>
              <a:rPr lang="en-NZ" sz="1400" dirty="0" smtClean="0"/>
              <a:t> is 50cm by 70cm</a:t>
            </a:r>
            <a:endParaRPr lang="en-NZ" dirty="0" smtClean="0"/>
          </a:p>
          <a:p>
            <a:endParaRPr lang="en-US" dirty="0"/>
          </a:p>
        </p:txBody>
      </p:sp>
      <p:sp>
        <p:nvSpPr>
          <p:cNvPr id="7" name="TextBox 6"/>
          <p:cNvSpPr txBox="1"/>
          <p:nvPr/>
        </p:nvSpPr>
        <p:spPr>
          <a:xfrm>
            <a:off x="0" y="642918"/>
            <a:ext cx="8143900" cy="707886"/>
          </a:xfrm>
          <a:prstGeom prst="rect">
            <a:avLst/>
          </a:prstGeom>
          <a:noFill/>
        </p:spPr>
        <p:txBody>
          <a:bodyPr wrap="square" rtlCol="0">
            <a:spAutoFit/>
          </a:bodyPr>
          <a:lstStyle/>
          <a:p>
            <a:pPr algn="ctr"/>
            <a:r>
              <a:rPr lang="en-US" sz="4000" b="1" dirty="0" err="1" smtClean="0"/>
              <a:t>ざぶとん</a:t>
            </a:r>
            <a:endParaRPr lang="en-NZ" sz="4000" dirty="0"/>
          </a:p>
        </p:txBody>
      </p:sp>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0.gstatic.com/images?q=tbn:nDxYgQforRhvXM:http://upload.wikimedia.org/wikipedia/commons/1/19/Ginga_train_japanese_style_toilet.jpg">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Rectangle 5"/>
          <p:cNvSpPr/>
          <p:nvPr/>
        </p:nvSpPr>
        <p:spPr>
          <a:xfrm>
            <a:off x="3000364" y="1214422"/>
            <a:ext cx="4587988" cy="1569660"/>
          </a:xfrm>
          <a:prstGeom prst="rect">
            <a:avLst/>
          </a:prstGeom>
          <a:noFill/>
        </p:spPr>
        <p:txBody>
          <a:bodyPr wrap="square" lIns="91440" tIns="45720" rIns="91440" bIns="45720">
            <a:spAutoFit/>
          </a:bodyPr>
          <a:lstStyle/>
          <a:p>
            <a:pPr algn="ctr"/>
            <a:r>
              <a:rPr lang="en-US" sz="9600" b="1" dirty="0" smtClean="0">
                <a:ln w="19050">
                  <a:solidFill>
                    <a:schemeClr val="tx2">
                      <a:tint val="1000"/>
                    </a:schemeClr>
                  </a:solidFill>
                  <a:prstDash val="solid"/>
                </a:ln>
                <a:solidFill>
                  <a:srgbClr val="08F813"/>
                </a:solidFill>
                <a:effectLst>
                  <a:outerShdw blurRad="50000" dist="50800" dir="7500000" algn="tl">
                    <a:srgbClr val="000000">
                      <a:shade val="5000"/>
                      <a:alpha val="35000"/>
                    </a:srgbClr>
                  </a:outerShdw>
                </a:effectLst>
              </a:rPr>
              <a:t>TOIRE !</a:t>
            </a:r>
            <a:endParaRPr lang="en-US" sz="9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8F813"/>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396502">
            <a:off x="-9669" y="-417125"/>
            <a:ext cx="8229600" cy="1399032"/>
          </a:xfrm>
        </p:spPr>
        <p:txBody>
          <a:bodyPr/>
          <a:lstStyle/>
          <a:p>
            <a:r>
              <a:rPr lang="en-NZ" dirty="0" smtClean="0">
                <a:solidFill>
                  <a:srgbClr val="7030A0"/>
                </a:solidFill>
              </a:rPr>
              <a:t>How to use a Toire</a:t>
            </a:r>
            <a:endParaRPr lang="en-NZ" dirty="0">
              <a:solidFill>
                <a:srgbClr val="7030A0"/>
              </a:solidFill>
            </a:endParaRPr>
          </a:p>
        </p:txBody>
      </p:sp>
      <p:sp>
        <p:nvSpPr>
          <p:cNvPr id="3" name="Content Placeholder 2"/>
          <p:cNvSpPr>
            <a:spLocks noGrp="1"/>
          </p:cNvSpPr>
          <p:nvPr>
            <p:ph idx="1"/>
          </p:nvPr>
        </p:nvSpPr>
        <p:spPr>
          <a:xfrm rot="20360419">
            <a:off x="541926" y="1304763"/>
            <a:ext cx="8229600" cy="4572000"/>
          </a:xfrm>
        </p:spPr>
        <p:txBody>
          <a:bodyPr>
            <a:normAutofit/>
          </a:bodyPr>
          <a:lstStyle/>
          <a:p>
            <a:r>
              <a:rPr lang="en-NZ" dirty="0" smtClean="0">
                <a:latin typeface="+mj-lt"/>
              </a:rPr>
              <a:t>Know which is the front and back</a:t>
            </a:r>
          </a:p>
          <a:p>
            <a:r>
              <a:rPr lang="en-NZ" dirty="0" smtClean="0">
                <a:latin typeface="+mj-lt"/>
              </a:rPr>
              <a:t>Stand over the bowel</a:t>
            </a:r>
          </a:p>
          <a:p>
            <a:r>
              <a:rPr lang="en-NZ" dirty="0" smtClean="0">
                <a:latin typeface="+mj-lt"/>
              </a:rPr>
              <a:t>Put down your pants to your ankle</a:t>
            </a:r>
          </a:p>
          <a:p>
            <a:r>
              <a:rPr lang="en-NZ" dirty="0" smtClean="0">
                <a:latin typeface="+mj-lt"/>
              </a:rPr>
              <a:t>Squat down over the bowel</a:t>
            </a:r>
          </a:p>
          <a:p>
            <a:r>
              <a:rPr lang="en-NZ" dirty="0" smtClean="0">
                <a:latin typeface="+mj-lt"/>
              </a:rPr>
              <a:t>Do it</a:t>
            </a:r>
          </a:p>
          <a:p>
            <a:r>
              <a:rPr lang="en-NZ" dirty="0" smtClean="0">
                <a:latin typeface="+mj-lt"/>
              </a:rPr>
              <a:t>Wipe your bum</a:t>
            </a:r>
          </a:p>
          <a:p>
            <a:r>
              <a:rPr lang="en-NZ" dirty="0" smtClean="0">
                <a:latin typeface="+mj-lt"/>
              </a:rPr>
              <a:t>Caution</a:t>
            </a:r>
          </a:p>
          <a:p>
            <a:r>
              <a:rPr lang="en-NZ" dirty="0" smtClean="0">
                <a:latin typeface="+mj-lt"/>
              </a:rPr>
              <a:t>If you lost balance you going to fall down on shit</a:t>
            </a:r>
          </a:p>
          <a:p>
            <a:endParaRPr lang="en-NZ" dirty="0"/>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Where is the </a:t>
            </a:r>
            <a:r>
              <a:rPr lang="en-NZ" dirty="0" err="1" smtClean="0"/>
              <a:t>Toire</a:t>
            </a:r>
            <a:r>
              <a:rPr lang="en-NZ" dirty="0" smtClean="0"/>
              <a:t> found ???</a:t>
            </a:r>
            <a:endParaRPr lang="en-NZ" dirty="0"/>
          </a:p>
        </p:txBody>
      </p:sp>
      <p:sp>
        <p:nvSpPr>
          <p:cNvPr id="3" name="Content Placeholder 2"/>
          <p:cNvSpPr>
            <a:spLocks noGrp="1"/>
          </p:cNvSpPr>
          <p:nvPr>
            <p:ph idx="1"/>
          </p:nvPr>
        </p:nvSpPr>
        <p:spPr>
          <a:xfrm>
            <a:off x="428596" y="2071678"/>
            <a:ext cx="7572428" cy="4572000"/>
          </a:xfrm>
        </p:spPr>
        <p:txBody>
          <a:bodyPr/>
          <a:lstStyle/>
          <a:p>
            <a:r>
              <a:rPr lang="en-NZ" dirty="0" smtClean="0"/>
              <a:t>The </a:t>
            </a:r>
            <a:r>
              <a:rPr lang="en-NZ" dirty="0" err="1" smtClean="0"/>
              <a:t>Toire</a:t>
            </a:r>
            <a:r>
              <a:rPr lang="en-NZ" dirty="0" smtClean="0"/>
              <a:t> is the most widespread toilet in the world.   This is the style of toilet which is used from Turkey all the way East to Japan, and everywhere in between.</a:t>
            </a:r>
            <a:endParaRPr lang="en-NZ" dirty="0"/>
          </a:p>
        </p:txBody>
      </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14942" y="428604"/>
            <a:ext cx="3429000" cy="1143008"/>
          </a:xfrm>
        </p:spPr>
        <p:txBody>
          <a:bodyPr/>
          <a:lstStyle/>
          <a:p>
            <a:r>
              <a:rPr lang="en-NZ" dirty="0" smtClean="0"/>
              <a:t>INFORMATION</a:t>
            </a:r>
            <a:endParaRPr lang="en-NZ" dirty="0"/>
          </a:p>
        </p:txBody>
      </p:sp>
      <p:sp>
        <p:nvSpPr>
          <p:cNvPr id="6" name="Text Placeholder 5"/>
          <p:cNvSpPr>
            <a:spLocks noGrp="1"/>
          </p:cNvSpPr>
          <p:nvPr>
            <p:ph type="body" sz="half" idx="2"/>
          </p:nvPr>
        </p:nvSpPr>
        <p:spPr>
          <a:xfrm>
            <a:off x="5143504" y="1785926"/>
            <a:ext cx="3674594" cy="4857784"/>
          </a:xfrm>
        </p:spPr>
        <p:txBody>
          <a:bodyPr>
            <a:normAutofit/>
          </a:bodyPr>
          <a:lstStyle/>
          <a:p>
            <a:r>
              <a:rPr lang="en-NZ" sz="1600" dirty="0" smtClean="0">
                <a:latin typeface="Arial" pitchFamily="34" charset="0"/>
                <a:cs typeface="Arial" pitchFamily="34" charset="0"/>
              </a:rPr>
              <a:t>A Japanese bathroom typically consists of two rooms. The first room is an entrance room where a person will undress and contains a sink. The second room is the actual bathroom, which has a </a:t>
            </a:r>
            <a:r>
              <a:rPr lang="en-NZ" sz="1600" dirty="0" smtClean="0">
                <a:latin typeface="Arial" pitchFamily="34" charset="0"/>
                <a:cs typeface="Arial" pitchFamily="34" charset="0"/>
                <a:hlinkClick r:id="rId2"/>
              </a:rPr>
              <a:t>Japanese bath shower</a:t>
            </a:r>
            <a:r>
              <a:rPr lang="en-NZ" sz="1600" dirty="0" smtClean="0">
                <a:latin typeface="Arial" pitchFamily="34" charset="0"/>
                <a:cs typeface="Arial" pitchFamily="34" charset="0"/>
              </a:rPr>
              <a:t> and a deep bath tub. The toilet is almost always located in an entirely separate room called a water closet. Japanese bathrooms are often the largest rooms in a house.</a:t>
            </a:r>
          </a:p>
          <a:p>
            <a:endParaRPr lang="en-NZ" dirty="0"/>
          </a:p>
        </p:txBody>
      </p:sp>
      <p:pic>
        <p:nvPicPr>
          <p:cNvPr id="8" name="Picture Placeholder 7" descr="japanese-bathroom.jpg"/>
          <p:cNvPicPr>
            <a:picLocks noGrp="1" noChangeAspect="1"/>
          </p:cNvPicPr>
          <p:nvPr>
            <p:ph type="pic" idx="1"/>
          </p:nvPr>
        </p:nvPicPr>
        <p:blipFill>
          <a:blip r:embed="rId3" cstate="print"/>
          <a:srcRect l="11485" r="11485"/>
          <a:stretch>
            <a:fillRect/>
          </a:stretch>
        </p:blipFill>
        <p:spPr/>
      </p:pic>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dirty="0" smtClean="0"/>
              <a:t>INFORMATION</a:t>
            </a:r>
            <a:endParaRPr lang="en-NZ" dirty="0"/>
          </a:p>
        </p:txBody>
      </p:sp>
      <p:sp>
        <p:nvSpPr>
          <p:cNvPr id="6" name="Content Placeholder 5"/>
          <p:cNvSpPr>
            <a:spLocks noGrp="1"/>
          </p:cNvSpPr>
          <p:nvPr>
            <p:ph idx="1"/>
          </p:nvPr>
        </p:nvSpPr>
        <p:spPr/>
        <p:txBody>
          <a:bodyPr>
            <a:normAutofit lnSpcReduction="10000"/>
          </a:bodyPr>
          <a:lstStyle/>
          <a:p>
            <a:r>
              <a:rPr lang="en-NZ" sz="2200" dirty="0" smtClean="0">
                <a:latin typeface="Arial" pitchFamily="34" charset="0"/>
                <a:cs typeface="Arial" pitchFamily="34" charset="0"/>
              </a:rPr>
              <a:t>A bath usually has a temperature of 40-42 degrees Celsius </a:t>
            </a:r>
          </a:p>
          <a:p>
            <a:r>
              <a:rPr lang="en-NZ" sz="2200" dirty="0" smtClean="0">
                <a:latin typeface="Arial" pitchFamily="34" charset="0"/>
                <a:cs typeface="Arial" pitchFamily="34" charset="0"/>
              </a:rPr>
              <a:t>Because everyone takes turns using the same water, people wash themselves before they get in the bath so the water doesn’t get dirty</a:t>
            </a:r>
          </a:p>
          <a:p>
            <a:r>
              <a:rPr lang="en-NZ" sz="2200" dirty="0" smtClean="0">
                <a:latin typeface="Arial" pitchFamily="34" charset="0"/>
                <a:cs typeface="Arial" pitchFamily="34" charset="0"/>
              </a:rPr>
              <a:t>Soap is not used in the tub</a:t>
            </a:r>
          </a:p>
          <a:p>
            <a:r>
              <a:rPr lang="en-NZ" sz="2200" b="1" dirty="0" smtClean="0">
                <a:latin typeface="Arial" pitchFamily="34" charset="0"/>
                <a:cs typeface="Arial" pitchFamily="34" charset="0"/>
              </a:rPr>
              <a:t>Japanese bath</a:t>
            </a:r>
            <a:r>
              <a:rPr lang="en-NZ" sz="2200" dirty="0" smtClean="0">
                <a:latin typeface="Arial" pitchFamily="34" charset="0"/>
                <a:cs typeface="Arial" pitchFamily="34" charset="0"/>
              </a:rPr>
              <a:t> may refer to:</a:t>
            </a:r>
          </a:p>
          <a:p>
            <a:r>
              <a:rPr lang="en-NZ" sz="2200" dirty="0" err="1" smtClean="0">
                <a:latin typeface="Arial" pitchFamily="34" charset="0"/>
                <a:cs typeface="Arial" pitchFamily="34" charset="0"/>
                <a:hlinkClick r:id="rId2" action="ppaction://hlinkfile" tooltip="Sentō"/>
              </a:rPr>
              <a:t>Sentō</a:t>
            </a:r>
            <a:r>
              <a:rPr lang="en-NZ" sz="2200" dirty="0" smtClean="0">
                <a:latin typeface="Arial" pitchFamily="34" charset="0"/>
                <a:cs typeface="Arial" pitchFamily="34" charset="0"/>
              </a:rPr>
              <a:t> (</a:t>
            </a:r>
            <a:r>
              <a:rPr lang="ja-JP" altLang="en-US" sz="2200" smtClean="0">
                <a:latin typeface="Arial" pitchFamily="34" charset="0"/>
                <a:cs typeface="Arial" pitchFamily="34" charset="0"/>
              </a:rPr>
              <a:t>銭湯</a:t>
            </a:r>
            <a:r>
              <a:rPr lang="en-US" altLang="ja-JP" sz="2200" b="1" baseline="30000" dirty="0" smtClean="0">
                <a:latin typeface="Arial" pitchFamily="34" charset="0"/>
                <a:cs typeface="Arial" pitchFamily="34" charset="0"/>
                <a:hlinkClick r:id="rId3" action="ppaction://hlinkfile" tooltip="Help:Installing Japanese character sets"/>
              </a:rPr>
              <a:t>?</a:t>
            </a:r>
            <a:r>
              <a:rPr lang="en-US" altLang="ja-JP" sz="2200" dirty="0" smtClean="0">
                <a:latin typeface="Arial" pitchFamily="34" charset="0"/>
                <a:cs typeface="Arial" pitchFamily="34" charset="0"/>
              </a:rPr>
              <a:t>), </a:t>
            </a:r>
            <a:r>
              <a:rPr lang="en-NZ" sz="2200" dirty="0" smtClean="0">
                <a:latin typeface="Arial" pitchFamily="34" charset="0"/>
                <a:cs typeface="Arial" pitchFamily="34" charset="0"/>
              </a:rPr>
              <a:t>a type of Japanese communal bath house</a:t>
            </a:r>
          </a:p>
          <a:p>
            <a:r>
              <a:rPr lang="en-NZ" sz="2200" dirty="0" err="1" smtClean="0">
                <a:latin typeface="Arial" pitchFamily="34" charset="0"/>
                <a:cs typeface="Arial" pitchFamily="34" charset="0"/>
                <a:hlinkClick r:id="rId4" action="ppaction://hlinkfile" tooltip="Ofuro"/>
              </a:rPr>
              <a:t>Ofuro</a:t>
            </a:r>
            <a:r>
              <a:rPr lang="en-NZ" sz="2200" dirty="0" smtClean="0">
                <a:latin typeface="Arial" pitchFamily="34" charset="0"/>
                <a:cs typeface="Arial" pitchFamily="34" charset="0"/>
              </a:rPr>
              <a:t> (</a:t>
            </a:r>
            <a:r>
              <a:rPr lang="ja-JP" altLang="en-US" sz="2200" smtClean="0">
                <a:latin typeface="Arial" pitchFamily="34" charset="0"/>
                <a:cs typeface="Arial" pitchFamily="34" charset="0"/>
              </a:rPr>
              <a:t>お風呂</a:t>
            </a:r>
            <a:r>
              <a:rPr lang="en-US" altLang="ja-JP" sz="2200" b="1" baseline="30000" dirty="0" smtClean="0">
                <a:latin typeface="Arial" pitchFamily="34" charset="0"/>
                <a:cs typeface="Arial" pitchFamily="34" charset="0"/>
                <a:hlinkClick r:id="rId3" action="ppaction://hlinkfile" tooltip="Help:Installing Japanese character sets"/>
              </a:rPr>
              <a:t>?</a:t>
            </a:r>
            <a:r>
              <a:rPr lang="en-US" altLang="ja-JP" sz="2200" dirty="0" smtClean="0">
                <a:latin typeface="Arial" pitchFamily="34" charset="0"/>
                <a:cs typeface="Arial" pitchFamily="34" charset="0"/>
              </a:rPr>
              <a:t>), </a:t>
            </a:r>
            <a:r>
              <a:rPr lang="en-NZ" sz="2200" dirty="0" smtClean="0">
                <a:latin typeface="Arial" pitchFamily="34" charset="0"/>
                <a:cs typeface="Arial" pitchFamily="34" charset="0"/>
              </a:rPr>
              <a:t>a type of bathtub commonly used in Japan</a:t>
            </a:r>
          </a:p>
          <a:p>
            <a:r>
              <a:rPr lang="en-NZ" sz="2200" dirty="0" err="1" smtClean="0">
                <a:latin typeface="Arial" pitchFamily="34" charset="0"/>
                <a:cs typeface="Arial" pitchFamily="34" charset="0"/>
                <a:hlinkClick r:id="rId5" action="ppaction://hlinkfile" tooltip="Onsen"/>
              </a:rPr>
              <a:t>Onsen</a:t>
            </a:r>
            <a:r>
              <a:rPr lang="en-NZ" sz="2200" dirty="0" smtClean="0">
                <a:latin typeface="Arial" pitchFamily="34" charset="0"/>
                <a:cs typeface="Arial" pitchFamily="34" charset="0"/>
              </a:rPr>
              <a:t> (</a:t>
            </a:r>
            <a:r>
              <a:rPr lang="ja-JP" altLang="en-US" sz="2200" smtClean="0">
                <a:latin typeface="Arial" pitchFamily="34" charset="0"/>
                <a:cs typeface="Arial" pitchFamily="34" charset="0"/>
              </a:rPr>
              <a:t>温泉</a:t>
            </a:r>
            <a:r>
              <a:rPr lang="en-US" altLang="ja-JP" sz="2200" b="1" baseline="30000" dirty="0" smtClean="0">
                <a:latin typeface="Arial" pitchFamily="34" charset="0"/>
                <a:cs typeface="Arial" pitchFamily="34" charset="0"/>
                <a:hlinkClick r:id="rId3" action="ppaction://hlinkfile" tooltip="Help:Installing Japanese character sets"/>
              </a:rPr>
              <a:t>?</a:t>
            </a:r>
            <a:r>
              <a:rPr lang="en-US" altLang="ja-JP" sz="2200" dirty="0" smtClean="0">
                <a:latin typeface="Arial" pitchFamily="34" charset="0"/>
                <a:cs typeface="Arial" pitchFamily="34" charset="0"/>
              </a:rPr>
              <a:t>), </a:t>
            </a:r>
            <a:r>
              <a:rPr lang="en-NZ" sz="2200" dirty="0" smtClean="0">
                <a:latin typeface="Arial" pitchFamily="34" charset="0"/>
                <a:cs typeface="Arial" pitchFamily="34" charset="0"/>
              </a:rPr>
              <a:t>a Japanese hot spring traditionally used for public bathing</a:t>
            </a:r>
          </a:p>
          <a:p>
            <a:endParaRPr lang="en-NZ" sz="1800" dirty="0" smtClean="0">
              <a:latin typeface="Arial" pitchFamily="34" charset="0"/>
              <a:cs typeface="Arial" pitchFamily="34" charset="0"/>
            </a:endParaRPr>
          </a:p>
          <a:p>
            <a:endParaRPr lang="en-NZ" sz="1800" dirty="0">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haikudesigns.com/images/shclmp-scr1.jpg"/>
          <p:cNvPicPr>
            <a:picLocks noChangeAspect="1" noChangeArrowheads="1"/>
          </p:cNvPicPr>
          <p:nvPr/>
        </p:nvPicPr>
        <p:blipFill>
          <a:blip r:embed="rId2" cstate="print">
            <a:grayscl/>
          </a:blip>
          <a:srcRect/>
          <a:stretch>
            <a:fillRect/>
          </a:stretch>
        </p:blipFill>
        <p:spPr bwMode="auto">
          <a:xfrm>
            <a:off x="0" y="0"/>
            <a:ext cx="9144000" cy="6858000"/>
          </a:xfrm>
          <a:prstGeom prst="rect">
            <a:avLst/>
          </a:prstGeom>
          <a:noFill/>
        </p:spPr>
      </p:pic>
      <p:sp>
        <p:nvSpPr>
          <p:cNvPr id="3" name="Subtitle 2"/>
          <p:cNvSpPr>
            <a:spLocks noGrp="1"/>
          </p:cNvSpPr>
          <p:nvPr>
            <p:ph type="subTitle" idx="1"/>
          </p:nvPr>
        </p:nvSpPr>
        <p:spPr/>
        <p:txBody>
          <a:bodyPr/>
          <a:lstStyle/>
          <a:p>
            <a:r>
              <a:rPr lang="en-NZ" dirty="0" smtClean="0">
                <a:solidFill>
                  <a:srgbClr val="FF0000"/>
                </a:solidFill>
              </a:rPr>
              <a:t>Japanese Paper Folding windows or doors as curtains or shutter.</a:t>
            </a:r>
            <a:endParaRPr lang="en-NZ" dirty="0">
              <a:solidFill>
                <a:srgbClr val="FF0000"/>
              </a:solidFill>
            </a:endParaRPr>
          </a:p>
        </p:txBody>
      </p:sp>
      <p:sp>
        <p:nvSpPr>
          <p:cNvPr id="4" name="Rectangle 3"/>
          <p:cNvSpPr/>
          <p:nvPr/>
        </p:nvSpPr>
        <p:spPr>
          <a:xfrm>
            <a:off x="2285984" y="2285992"/>
            <a:ext cx="4000528" cy="1446550"/>
          </a:xfrm>
          <a:prstGeom prst="rect">
            <a:avLst/>
          </a:prstGeom>
          <a:noFill/>
        </p:spPr>
        <p:txBody>
          <a:bodyPr wrap="square" lIns="91440" tIns="45720" rIns="91440" bIns="45720">
            <a:spAutoFit/>
          </a:bodyPr>
          <a:lstStyle/>
          <a:p>
            <a:pPr algn="ctr"/>
            <a:r>
              <a:rPr lang="en-NZ" sz="88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SHOOJI</a:t>
            </a:r>
            <a:endParaRPr lang="en-US"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BeAHgDASIAAhEBAxEB/8QAGwAAAgMBAQEAAAAAAAAAAAAABAYAAwUCAQf/xABAEAACAQIEAwQFBwsFAQAAAAABAgMEEQAFEiEGEzEiQVFhFCMkMpEHFTNicYHRFjRCQ1JTcpKhwfAlY4Kx4UT/xAAaAQEBAAMBAQAAAAAAAAAAAAADBAABAgUG/8QAKhEAAgIBAwIEBgMAAAAAAAAAAQIAEQMSITEEMiJBUYEFExQjYXEzwfD/2gAMAwEAAhEDEQA/AMBPocFRfRfdgZfoj/FgqO/J28MfPNPpROjSXAYdTixIGWwxscN5DWZ9HUmKtp6ZKUqp5kJctcE3vceGDqPhKetkligzqkDxEhkko2U2va4Gv3b4UdLmdbHEJuuwIxB5EXgrKbHFkfvYuq6WaizGtoaiSOV6WYRcyNCoYGNH6XP7dsdRRksLDEuQFDpPMrxuHUMOJEBO4BP2YuQE9x+GMiaiWs4ieCWoq4okpInVad2XcylTe3li85PTiFj6Vmm0ZI9dJ1s3l5DDDprAN8wj1VEioeQRfY/DFLuPEYWaSkWTiXNKI1mYJBTS2i0SvqA5iqb7HuJwXWU00GXzTw53VgxwmQI4BFwoNt188d/R1wYf1oI4M1XbbFKKkjlXmEX1j0xk5IKvMqGnqanOahGlPaVEXs+sK7bX6DFeYUrRZZUVIzauaRIdagnYnSpt7vixx0vTUaJEw9UCOJsyU8IveuitY7hT5dbgeJ/lwJMtMN/nCmYnuDH8PPFmTZbl1aa6SvpWqJUlcLqDECyREAb272+OAeFstyqfiriKGooVkghn0wxmMHQNZHS+2wGGGJaN+UlfqSDU7mjhEJkSshZlAOgXufvta+JivPKOko845dBTinjamVmQCwLan36nwxMaIA4jYyWFy6NRyh9uC4gOSd+7ASt2bd+DaeRVKtIpYW3UYkaUiOXye1dBDS5vDX1FNGspjGmdhZhoIOx6jGvwyKHJOdGue0VRBK+ohlEZQBbACxII/wAGEKFcveRSaV23G7lWuL7jpjdgp8tZF9gRWG5YIn4YsXr1xKFInnZPhzZHLA8zqrhpswz3O6iORZEauGl0a4/N4PwOJHSBHsLWwZSpCqaIYNC3uFRRt47Af5bF6wsSPVv8Djy82Q5chYT0cQ+UgQ+UVlXl8W1GpzH7BT72B/XnxBweSpicCpf6M9I1/Zb6uI8bx8ZT2LRE5fTblCf/AKGxdJI3JNqq55R/VdOyfxx6KbIt+gkLNbE/mKGV2HHOfFqnSOcLFlG/r18vwwbmcgGSVg9LjJNI1hbr6tfPA+UPp40z489VJnHa09faf/MaObyN8xVYapRh6I22nr6sYc9wgr2H3mXwebZDl49IiS3UEXI9c/njjPivzFV+1Ix9FtpsOuiLzwbwgxXh+gAqEjsN1Zb29bL+GKeInb5irAalG9m6Bfqw44Y+MfuMB9v2hfDakRZkTOkY58mxA/dw4B4PF+MuJ/aY09otrbT2jzD02wXlUzwDNdKKSZ5rkn/bj/DGdwlM8XFXEzpou1WR2if22x0Nw3+9JPkUlxPeJl/19V5ol9jW5A6dt8THGcu02eEyaQVpIx2e7tPiYMniWYVIWUg4IRjpGBAbdfG2CIjqG3TxxMRKlmjTbMt8MtELhfAjC1AV7LFgAB3kYZMpZXCjWlz0GoYkyqSeIysAJVxNGfmVgCwvUQA6Sb2Mi36YVPlApIaDIZJ6KOeGQTKNRZxYXO2+2HviOnLZDMbEESRMNvBwf7YWPlRgK8J1ZLq2mZT7tr9si/XHrfD0Ax0fWeL1uQl7Bi5mmW0VLTVFRCk6SxA6GYuOkjW3Phpw/wA8wvJprKa+lu4Hu/iwscQR6Morjzom0q5sFH7yTzw3vJKdd6uAkA2v3bDzxvKbAmL4doo5Mw/K/P358QvP7zDY+0v03wfnbq+SVoFTTsRSsLC37I+tgXJXYcWcQtzIV9c27HY+1TdPhjQz92OS14M8bWpiukDr998dt3iGp8EA4UbTw/QAVEC2UXVl3HrJuu+B+JHvk1WpqKdrwgaVG/SH62DOFZCvDmXj0lFtGOyVO3an88C8SyFspqV58b3VRYbd8PngifGP3Kk7PaDoQkuaqUlPtM9tII/Vr4YzOHnBz3iBrSEGsPTVf33xoSWFVm4EoT2qo7Nh+7P4YzOH9s2z4iZQBWtuQDftP54UVpM4buWXVLj53nKarCli96/ix78TFU5tmlRqcOORDuO7Y4mJ3G4lKdsLM8iejNNoUaLkttc9SSDY/pb+eB62NaxaSAsDFrGs7rfstvfqNyML8mbsUSRL85d+vXuv/wCfbg7Iqt6mrhZbPKNXMbXvp0OQN+m4B7ugxR8nT4pOepVhpEnF+UUuV0sU1FJIC8pU2mLbapR4+CLhjHCOVRQl5JJgbORqqCvTl27/AKzf0wF8pJT0GBBCVc1R3ZevrKjv7+74Yf2po46djHSPez3blBb7w95tjnK7BFIgBlDsJmcIU6JkHEtOjO0UGZSxxkyF7BQlhcnF/wAqsQ/I/NGCgaWXe/8AunA+SVaw0fFUclk1ZvLcMRtunhjz5U6xDwfXxtFKjvItuZGV/TJ7xhsJN+/9Q835lXFVO6ZFmbcmIKEc3DeEkvkPDDM5JDWlomuOunyXr2sJ3FnEOWVeU18FKtVJK8ROpopSFDSSaSS2wB1DfDoZSbkikYFe9z4L5HE7KQN/WYHLROygleJuI+1TA85gCw2/OKjpv5f9Y0OIJV+Zq4GppbmFuylrnf8AiOAMnI/KLiEgU9xO4JZjYHn1R22+zw7saHEtRpyTMA1RCAIm2VSSe19v9sK/fNAnRAOF5EXhugDVFOp5I2cC43n88DcSurZbUWmpn9wdnr70X1sXcM1Srw3l6rUxr7MOyVNx2ag+I8sD8SymShmAmiYa06CxPbj8zgCfue8vT+P2ngjcz5uQiMPS6gXY/Ufy8jjM4bjJzXiILEhtXsLFunak6bHBfzlS01fmxmjnF6yovIkb6TdXAGpf4l+OAOGs6yynr+IJampKpUVrSRBS4LLeTfY+Y6+OEAbS20JzTJPMyXk5xUq6BfUw7Dp0OJgXMK2CszapmpCxj0RKLgg3C79cTGiN94yNtF6po0XeN5FXYFbjY2sT/wB/HHFHLJQzRTUvv8zSC63G4K9PsY40qxNErg9C398UO6FKGMWC+kqb/filXJFSZsKjf0h/GOY19XTU619PAg5xcPEx3Op2Ox6fSH4DDJS8Z5vmkMiU9LRU4DFbyszNvoOw2B9wfHC5xqymnpCkqt2pL6Wv3DFXD8xecguEIsQQT0A+/wARg61Ygamig+cRNmCvqvmjO5J5YjJLmLtIANixZL2HcL43vlRzx63hB6V6iKUtVKdKsCRbV4HCzTg1OXZjTxzohevkYO25Fip6fdgLNKXNq6FoqjMRUJq1aXnbSP8Aja2CUXlBuqMd1GjTpvaN/FWYiuos0kEsT2ynL0GqxItMxsLfbh6NJI4Omlgva9xGfBfLHwuXK5Kt1arrIxpUKBqeQgDuuegwelBRKwJkjAuNhqG3eMI5U1vJxhyeQqOOQo54j4qCwU45dS4fUuw7VV0+4f0GDeLaiGLKMyBqaBH5bWVWAZjrbYXOEr0DI2qCDz9B0jUygt3liR5n/DiLQ5MqD6VG79EKnfGyy6rmDC9UZscPZpTDI6KJ8xpY2WmClHkUFTpm23PmPiMc51QDMhNVRZpAvJkUIgZdEt2Btte52v8AdjBmoaVnbQgZL7a4d/6DGnlNVHl9LPTLTMRObaluoB6AW28TvvgW0g6hzK8asw0niVQVdSs2Ytq08yrd9QBFybbjC9lErCrryXCl5NyD17RwdU0OY8+oWiLyWYtKsYswv07Wkj+uM+nyvO4JZXjpKlC5uS63v9u2HWqJJ5g5bXIBXFy1Xc1dUxlF9QuSR4YmC6LLs01SvPSuTKQTpRttvsxMcM6g8zpAahNXlonctznFzewUYHn4ekkgVYJ1vGdYLi18bKjHFZKUVadbAvuzeXgMAuVwRUzQDzEusp6+UIkkc8oQkXAuv3WxZSUWbq6ywLLEy+63QjDUCBaygWxZ2Sd40P2jFH1LVQEIYEuyTAcrhzCCB1kZizuZG63LHqcXyRVJ3KMT53OLisf7qP8AlxwUjP6qP+UYnLEmzKQVAqccma24I+7EEM1jpv8AdjwpGOkaD/iMRkS3uL8MZMtZBHMOq2t/XHJSouLC1u/vxyFVTsq/DHRIP6Cfy4yatZzVSSwwvO2pwguR34x2zmKQuJUkW69jvtfvNsbRVCjKY0swsRbrgabL6NxvTRjzAtb4YVCgHiE4YuDaGWTcRUsddC1E7TOQBfTYdd1N8N1DVRVsAkiUal2dQfdOEuly+mpm1JHc6gwLG9jjSgnkp5edEbMo7Q7mXwOCzIh7ImJ2PfzGnckdgBu/fExzBItTTJUJqUSKGAPdiYi84psT/9k=">
            <a:hlinkClick r:id="rId3"/>
          </p:cNvPr>
          <p:cNvSpPr>
            <a:spLocks noChangeAspect="1" noChangeArrowheads="1"/>
          </p:cNvSpPr>
          <p:nvPr/>
        </p:nvSpPr>
        <p:spPr bwMode="auto">
          <a:xfrm>
            <a:off x="155575" y="-427038"/>
            <a:ext cx="1143000" cy="89535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BeAHgDASIAAhEBAxEB/8QAGwAAAgMBAQEAAAAAAAAAAAAABAYAAwUCAQf/xABAEAACAQIEAwQFBwsFAQAAAAABAgMEEQAFEiEGEzEiQVFhFCMkMpEHFTNicYHRFjRCQ1JTcpKhwfAlY4Kx4UT/xAAaAQEBAAMBAQAAAAAAAAAAAAADBAABAgUG/8QAKhEAAgIBAwIEBgMAAAAAAAAAAQIAEQMSITEEMiJBUYEFExQjYXEzwfD/2gAMAwEAAhEDEQA/AMBPocFRfRfdgZfoj/FgqO/J28MfPNPpROjSXAYdTixIGWwxscN5DWZ9HUmKtp6ZKUqp5kJctcE3vceGDqPhKetkligzqkDxEhkko2U2va4Gv3b4UdLmdbHEJuuwIxB5EXgrKbHFkfvYuq6WaizGtoaiSOV6WYRcyNCoYGNH6XP7dsdRRksLDEuQFDpPMrxuHUMOJEBO4BP2YuQE9x+GMiaiWs4ieCWoq4okpInVad2XcylTe3li85PTiFj6Vmm0ZI9dJ1s3l5DDDprAN8wj1VEioeQRfY/DFLuPEYWaSkWTiXNKI1mYJBTS2i0SvqA5iqb7HuJwXWU00GXzTw53VgxwmQI4BFwoNt188d/R1wYf1oI4M1XbbFKKkjlXmEX1j0xk5IKvMqGnqanOahGlPaVEXs+sK7bX6DFeYUrRZZUVIzauaRIdagnYnSpt7vixx0vTUaJEw9UCOJsyU8IveuitY7hT5dbgeJ/lwJMtMN/nCmYnuDH8PPFmTZbl1aa6SvpWqJUlcLqDECyREAb272+OAeFstyqfiriKGooVkghn0wxmMHQNZHS+2wGGGJaN+UlfqSDU7mjhEJkSshZlAOgXufvta+JivPKOko845dBTinjamVmQCwLan36nwxMaIA4jYyWFy6NRyh9uC4gOSd+7ASt2bd+DaeRVKtIpYW3UYkaUiOXye1dBDS5vDX1FNGspjGmdhZhoIOx6jGvwyKHJOdGue0VRBK+ohlEZQBbACxII/wAGEKFcveRSaV23G7lWuL7jpjdgp8tZF9gRWG5YIn4YsXr1xKFInnZPhzZHLA8zqrhpswz3O6iORZEauGl0a4/N4PwOJHSBHsLWwZSpCqaIYNC3uFRRt47Af5bF6wsSPVv8Djy82Q5chYT0cQ+UgQ+UVlXl8W1GpzH7BT72B/XnxBweSpicCpf6M9I1/Zb6uI8bx8ZT2LRE5fTblCf/AKGxdJI3JNqq55R/VdOyfxx6KbIt+gkLNbE/mKGV2HHOfFqnSOcLFlG/r18vwwbmcgGSVg9LjJNI1hbr6tfPA+UPp40z489VJnHa09faf/MaObyN8xVYapRh6I22nr6sYc9wgr2H3mXwebZDl49IiS3UEXI9c/njjPivzFV+1Ix9FtpsOuiLzwbwgxXh+gAqEjsN1Zb29bL+GKeInb5irAalG9m6Bfqw44Y+MfuMB9v2hfDakRZkTOkY58mxA/dw4B4PF+MuJ/aY09otrbT2jzD02wXlUzwDNdKKSZ5rkn/bj/DGdwlM8XFXEzpou1WR2if22x0Nw3+9JPkUlxPeJl/19V5ol9jW5A6dt8THGcu02eEyaQVpIx2e7tPiYMniWYVIWUg4IRjpGBAbdfG2CIjqG3TxxMRKlmjTbMt8MtELhfAjC1AV7LFgAB3kYZMpZXCjWlz0GoYkyqSeIysAJVxNGfmVgCwvUQA6Sb2Mi36YVPlApIaDIZJ6KOeGQTKNRZxYXO2+2HviOnLZDMbEESRMNvBwf7YWPlRgK8J1ZLq2mZT7tr9si/XHrfD0Ax0fWeL1uQl7Bi5mmW0VLTVFRCk6SxA6GYuOkjW3Phpw/wA8wvJprKa+lu4Hu/iwscQR6Morjzom0q5sFH7yTzw3vJKdd6uAkA2v3bDzxvKbAmL4doo5Mw/K/P358QvP7zDY+0v03wfnbq+SVoFTTsRSsLC37I+tgXJXYcWcQtzIV9c27HY+1TdPhjQz92OS14M8bWpiukDr998dt3iGp8EA4UbTw/QAVEC2UXVl3HrJuu+B+JHvk1WpqKdrwgaVG/SH62DOFZCvDmXj0lFtGOyVO3an88C8SyFspqV58b3VRYbd8PngifGP3Kk7PaDoQkuaqUlPtM9tII/Vr4YzOHnBz3iBrSEGsPTVf33xoSWFVm4EoT2qo7Nh+7P4YzOH9s2z4iZQBWtuQDftP54UVpM4buWXVLj53nKarCli96/ix78TFU5tmlRqcOORDuO7Y4mJ3G4lKdsLM8iejNNoUaLkttc9SSDY/pb+eB62NaxaSAsDFrGs7rfstvfqNyML8mbsUSRL85d+vXuv/wCfbg7Iqt6mrhZbPKNXMbXvp0OQN+m4B7ugxR8nT4pOepVhpEnF+UUuV0sU1FJIC8pU2mLbapR4+CLhjHCOVRQl5JJgbORqqCvTl27/AKzf0wF8pJT0GBBCVc1R3ZevrKjv7+74Yf2po46djHSPez3blBb7w95tjnK7BFIgBlDsJmcIU6JkHEtOjO0UGZSxxkyF7BQlhcnF/wAqsQ/I/NGCgaWXe/8AunA+SVaw0fFUclk1ZvLcMRtunhjz5U6xDwfXxtFKjvItuZGV/TJ7xhsJN+/9Q835lXFVO6ZFmbcmIKEc3DeEkvkPDDM5JDWlomuOunyXr2sJ3FnEOWVeU18FKtVJK8ROpopSFDSSaSS2wB1DfDoZSbkikYFe9z4L5HE7KQN/WYHLROygleJuI+1TA85gCw2/OKjpv5f9Y0OIJV+Zq4GppbmFuylrnf8AiOAMnI/KLiEgU9xO4JZjYHn1R22+zw7saHEtRpyTMA1RCAIm2VSSe19v9sK/fNAnRAOF5EXhugDVFOp5I2cC43n88DcSurZbUWmpn9wdnr70X1sXcM1Srw3l6rUxr7MOyVNx2ag+I8sD8SymShmAmiYa06CxPbj8zgCfue8vT+P2ngjcz5uQiMPS6gXY/Ufy8jjM4bjJzXiILEhtXsLFunak6bHBfzlS01fmxmjnF6yovIkb6TdXAGpf4l+OAOGs6yynr+IJampKpUVrSRBS4LLeTfY+Y6+OEAbS20JzTJPMyXk5xUq6BfUw7Dp0OJgXMK2CszapmpCxj0RKLgg3C79cTGiN94yNtF6po0XeN5FXYFbjY2sT/wB/HHFHLJQzRTUvv8zSC63G4K9PsY40qxNErg9C398UO6FKGMWC+kqb/filXJFSZsKjf0h/GOY19XTU619PAg5xcPEx3Op2Ox6fSH4DDJS8Z5vmkMiU9LRU4DFbyszNvoOw2B9wfHC5xqymnpCkqt2pL6Wv3DFXD8xecguEIsQQT0A+/wARg61Ygamig+cRNmCvqvmjO5J5YjJLmLtIANixZL2HcL43vlRzx63hB6V6iKUtVKdKsCRbV4HCzTg1OXZjTxzohevkYO25Fip6fdgLNKXNq6FoqjMRUJq1aXnbSP8Aja2CUXlBuqMd1GjTpvaN/FWYiuos0kEsT2ynL0GqxItMxsLfbh6NJI4Omlgva9xGfBfLHwuXK5Kt1arrIxpUKBqeQgDuuegwelBRKwJkjAuNhqG3eMI5U1vJxhyeQqOOQo54j4qCwU45dS4fUuw7VV0+4f0GDeLaiGLKMyBqaBH5bWVWAZjrbYXOEr0DI2qCDz9B0jUygt3liR5n/DiLQ5MqD6VG79EKnfGyy6rmDC9UZscPZpTDI6KJ8xpY2WmClHkUFTpm23PmPiMc51QDMhNVRZpAvJkUIgZdEt2Btte52v8AdjBmoaVnbQgZL7a4d/6DGnlNVHl9LPTLTMRObaluoB6AW28TvvgW0g6hzK8asw0niVQVdSs2Ytq08yrd9QBFybbjC9lErCrryXCl5NyD17RwdU0OY8+oWiLyWYtKsYswv07Wkj+uM+nyvO4JZXjpKlC5uS63v9u2HWqJJ5g5bXIBXFy1Xc1dUxlF9QuSR4YmC6LLs01SvPSuTKQTpRttvsxMcM6g8zpAahNXlonctznFzewUYHn4ekkgVYJ1vGdYLi18bKjHFZKUVadbAvuzeXgMAuVwRUzQDzEusp6+UIkkc8oQkXAuv3WxZSUWbq6ywLLEy+63QjDUCBaygWxZ2Sd40P2jFH1LVQEIYEuyTAcrhzCCB1kZizuZG63LHqcXyRVJ3KMT53OLisf7qP8AlxwUjP6qP+UYnLEmzKQVAqccma24I+7EEM1jpv8AdjwpGOkaD/iMRkS3uL8MZMtZBHMOq2t/XHJSouLC1u/vxyFVTsq/DHRIP6Cfy4yatZzVSSwwvO2pwguR34x2zmKQuJUkW69jvtfvNsbRVCjKY0swsRbrgabL6NxvTRjzAtb4YVCgHiE4YuDaGWTcRUsddC1E7TOQBfTYdd1N8N1DVRVsAkiUal2dQfdOEuly+mpm1JHc6gwLG9jjSgnkp5edEbMo7Q7mXwOCzIh7ImJ2PfzGnckdgBu/fExzBItTTJUJqUSKGAPdiYi84psT/9k=">
            <a:hlinkClick r:id="rId3"/>
          </p:cNvPr>
          <p:cNvSpPr>
            <a:spLocks noChangeAspect="1" noChangeArrowheads="1"/>
          </p:cNvSpPr>
          <p:nvPr/>
        </p:nvSpPr>
        <p:spPr bwMode="auto">
          <a:xfrm>
            <a:off x="155575" y="-427038"/>
            <a:ext cx="1143000" cy="89535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interiordesignonadime.com/wp-content/uploads/2009/05/privacy-screen-shoji-screen-cherry-blossom.jpg"/>
          <p:cNvPicPr>
            <a:picLocks noChangeAspect="1" noChangeArrowheads="1"/>
          </p:cNvPicPr>
          <p:nvPr/>
        </p:nvPicPr>
        <p:blipFill>
          <a:blip r:embed="rId2" cstate="print">
            <a:lum bright="70000" contrast="-70000"/>
          </a:blip>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320040"/>
            <a:ext cx="8543956" cy="1143000"/>
          </a:xfrm>
        </p:spPr>
        <p:txBody>
          <a:bodyPr>
            <a:normAutofit fontScale="90000"/>
          </a:bodyPr>
          <a:lstStyle/>
          <a:p>
            <a:r>
              <a:rPr lang="en-NZ" sz="7200" dirty="0" smtClean="0">
                <a:solidFill>
                  <a:srgbClr val="FF0000"/>
                </a:solidFill>
              </a:rPr>
              <a:t>Shoji</a:t>
            </a:r>
            <a:r>
              <a:rPr lang="en-NZ" sz="7200" dirty="0" smtClean="0">
                <a:solidFill>
                  <a:srgbClr val="0070C0"/>
                </a:solidFill>
              </a:rPr>
              <a:t> </a:t>
            </a:r>
            <a:r>
              <a:rPr lang="en-NZ" sz="3600" dirty="0" smtClean="0">
                <a:solidFill>
                  <a:srgbClr val="0070C0"/>
                </a:solidFill>
              </a:rPr>
              <a:t>(Japanese Curtain or shade)</a:t>
            </a:r>
            <a:endParaRPr lang="en-NZ" dirty="0">
              <a:solidFill>
                <a:srgbClr val="0070C0"/>
              </a:solidFill>
            </a:endParaRPr>
          </a:p>
        </p:txBody>
      </p:sp>
      <p:sp>
        <p:nvSpPr>
          <p:cNvPr id="3" name="Content Placeholder 2"/>
          <p:cNvSpPr>
            <a:spLocks noGrp="1"/>
          </p:cNvSpPr>
          <p:nvPr>
            <p:ph idx="1"/>
          </p:nvPr>
        </p:nvSpPr>
        <p:spPr/>
        <p:txBody>
          <a:bodyPr>
            <a:normAutofit fontScale="92500" lnSpcReduction="20000"/>
          </a:bodyPr>
          <a:lstStyle/>
          <a:p>
            <a:r>
              <a:rPr lang="en-NZ" sz="2000" b="1" dirty="0" smtClean="0">
                <a:solidFill>
                  <a:srgbClr val="00B050"/>
                </a:solidFill>
              </a:rPr>
              <a:t>What is a </a:t>
            </a:r>
            <a:r>
              <a:rPr lang="en-NZ" sz="1800" b="1" dirty="0" smtClean="0">
                <a:solidFill>
                  <a:srgbClr val="00B050"/>
                </a:solidFill>
              </a:rPr>
              <a:t>Shoji</a:t>
            </a:r>
            <a:r>
              <a:rPr lang="en-NZ" sz="2000" b="1" dirty="0" smtClean="0">
                <a:solidFill>
                  <a:srgbClr val="00B050"/>
                </a:solidFill>
              </a:rPr>
              <a:t>:</a:t>
            </a:r>
          </a:p>
          <a:p>
            <a:pPr>
              <a:buNone/>
            </a:pPr>
            <a:r>
              <a:rPr lang="en-NZ" sz="2000" b="1" dirty="0">
                <a:solidFill>
                  <a:srgbClr val="00B050"/>
                </a:solidFill>
              </a:rPr>
              <a:t> </a:t>
            </a:r>
            <a:r>
              <a:rPr lang="en-NZ" sz="2000" b="1" dirty="0" smtClean="0">
                <a:solidFill>
                  <a:srgbClr val="00B050"/>
                </a:solidFill>
              </a:rPr>
              <a:t>      </a:t>
            </a:r>
            <a:r>
              <a:rPr lang="en-NZ" sz="2000" b="1" dirty="0" smtClean="0"/>
              <a:t> </a:t>
            </a:r>
            <a:r>
              <a:rPr lang="en-NZ" sz="1400" b="1" dirty="0" smtClean="0"/>
              <a:t>A shoji is a Japanese paper window or shutter. Shoji screens are used to define the Lining space from the porch or Veranda. While allowing light to come through.</a:t>
            </a:r>
            <a:endParaRPr lang="en-NZ" sz="2000" b="1" dirty="0" smtClean="0"/>
          </a:p>
          <a:p>
            <a:endParaRPr lang="en-NZ" sz="500" b="1" dirty="0">
              <a:solidFill>
                <a:srgbClr val="00B050"/>
              </a:solidFill>
            </a:endParaRPr>
          </a:p>
          <a:p>
            <a:r>
              <a:rPr lang="en-NZ" sz="2000" b="1" dirty="0" smtClean="0">
                <a:solidFill>
                  <a:srgbClr val="00B050"/>
                </a:solidFill>
              </a:rPr>
              <a:t>History:</a:t>
            </a:r>
          </a:p>
          <a:p>
            <a:pPr>
              <a:buNone/>
            </a:pPr>
            <a:r>
              <a:rPr lang="en-NZ" sz="1600" b="1" dirty="0"/>
              <a:t> </a:t>
            </a:r>
            <a:r>
              <a:rPr lang="en-NZ" sz="1600" b="1" dirty="0" smtClean="0"/>
              <a:t>      </a:t>
            </a:r>
            <a:r>
              <a:rPr lang="en-NZ" sz="1400" b="1" dirty="0" smtClean="0"/>
              <a:t>The earliest surviving folding screens are Chinese. Existing Chinese screens, some of which are paper, date from the eighth century AD, although literary references date as far back as the Zhou dynasty (fourth to third century BC), and depictions of screens occur in Han dynasty tombs (200 BC-200 AD). However, it was in Japan that the screen form evolved into its most celebrated variations. </a:t>
            </a:r>
          </a:p>
          <a:p>
            <a:pPr>
              <a:buNone/>
            </a:pPr>
            <a:endParaRPr lang="en-NZ" sz="1200" b="1" dirty="0" smtClean="0"/>
          </a:p>
          <a:p>
            <a:r>
              <a:rPr lang="en-NZ" sz="1800" b="1" dirty="0" smtClean="0">
                <a:solidFill>
                  <a:srgbClr val="00B050"/>
                </a:solidFill>
              </a:rPr>
              <a:t>Who uses this:</a:t>
            </a:r>
          </a:p>
          <a:p>
            <a:pPr>
              <a:buNone/>
            </a:pPr>
            <a:r>
              <a:rPr lang="en-NZ" sz="1400" b="1" dirty="0" smtClean="0"/>
              <a:t>          Japanese People and household members.</a:t>
            </a:r>
          </a:p>
          <a:p>
            <a:pPr>
              <a:buNone/>
            </a:pPr>
            <a:endParaRPr lang="en-NZ" sz="1400" b="1" dirty="0" smtClean="0"/>
          </a:p>
          <a:p>
            <a:r>
              <a:rPr lang="en-NZ" sz="1600" b="1" dirty="0" smtClean="0">
                <a:solidFill>
                  <a:srgbClr val="00B050"/>
                </a:solidFill>
              </a:rPr>
              <a:t>Why do you use it:</a:t>
            </a:r>
          </a:p>
          <a:p>
            <a:pPr>
              <a:buNone/>
            </a:pPr>
            <a:r>
              <a:rPr lang="en-NZ" sz="1600" b="1" dirty="0" smtClean="0">
                <a:solidFill>
                  <a:srgbClr val="00B050"/>
                </a:solidFill>
              </a:rPr>
              <a:t>         </a:t>
            </a:r>
            <a:r>
              <a:rPr lang="en-NZ" sz="1400" b="1" dirty="0" smtClean="0"/>
              <a:t>For Privacy or to keep out unwanted light. They use paper to</a:t>
            </a:r>
            <a:endParaRPr lang="en-NZ" sz="1400" b="1" dirty="0" smtClean="0">
              <a:solidFill>
                <a:srgbClr val="00B050"/>
              </a:solidFill>
            </a:endParaRPr>
          </a:p>
          <a:p>
            <a:r>
              <a:rPr lang="en-NZ" sz="1600" b="1" dirty="0" smtClean="0">
                <a:solidFill>
                  <a:srgbClr val="00B050"/>
                </a:solidFill>
              </a:rPr>
              <a:t>Decoration:</a:t>
            </a:r>
          </a:p>
          <a:p>
            <a:pPr>
              <a:buNone/>
            </a:pPr>
            <a:r>
              <a:rPr lang="en-NZ" sz="1100" dirty="0" smtClean="0"/>
              <a:t>            </a:t>
            </a:r>
            <a:r>
              <a:rPr lang="en-NZ" sz="1400" b="1" dirty="0" smtClean="0"/>
              <a:t>These shoji usually are decorated with many traditional Japanese patterns of images of flowers.</a:t>
            </a:r>
            <a:endParaRPr lang="en-NZ" sz="1100" b="1" dirty="0" smtClean="0"/>
          </a:p>
          <a:p>
            <a:pPr>
              <a:buNone/>
            </a:pPr>
            <a:r>
              <a:rPr lang="en-NZ" sz="1400" dirty="0" smtClean="0">
                <a:solidFill>
                  <a:srgbClr val="00B050"/>
                </a:solidFill>
              </a:rPr>
              <a:t>        </a:t>
            </a:r>
            <a:endParaRPr lang="en-NZ" sz="1400" dirty="0">
              <a:solidFill>
                <a:srgbClr val="00B050"/>
              </a:solidFill>
            </a:endParaRPr>
          </a:p>
        </p:txBody>
      </p:sp>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japaneseguesthouses.com/db/kurokawa/images/yamamizuki_images/yamamizuki_6_6room.jpg"/>
          <p:cNvPicPr>
            <a:picLocks noChangeAspect="1" noChangeArrowheads="1"/>
          </p:cNvPicPr>
          <p:nvPr/>
        </p:nvPicPr>
        <p:blipFill>
          <a:blip r:embed="rId2" cstate="print"/>
          <a:srcRect/>
          <a:stretch>
            <a:fillRect/>
          </a:stretch>
        </p:blipFill>
        <p:spPr bwMode="auto">
          <a:xfrm>
            <a:off x="0" y="0"/>
            <a:ext cx="9144000" cy="6871063"/>
          </a:xfrm>
          <a:prstGeom prst="rect">
            <a:avLst/>
          </a:prstGeom>
          <a:noFill/>
        </p:spPr>
      </p:pic>
      <p:sp>
        <p:nvSpPr>
          <p:cNvPr id="2" name="Title 1"/>
          <p:cNvSpPr>
            <a:spLocks noGrp="1"/>
          </p:cNvSpPr>
          <p:nvPr>
            <p:ph type="ctrTitle"/>
          </p:nvPr>
        </p:nvSpPr>
        <p:spPr>
          <a:xfrm>
            <a:off x="0" y="1285860"/>
            <a:ext cx="9144000" cy="3155963"/>
          </a:xfrm>
        </p:spPr>
        <p:txBody>
          <a:bodyPr>
            <a:normAutofit/>
          </a:bodyPr>
          <a:lstStyle/>
          <a:p>
            <a:pPr algn="ctr"/>
            <a:r>
              <a:rPr lang="en-NZ" sz="9600" dirty="0" smtClean="0">
                <a:solidFill>
                  <a:srgbClr val="FF0000"/>
                </a:solidFill>
                <a:latin typeface="Engravers MT" pitchFamily="18" charset="0"/>
              </a:rPr>
              <a:t>TATAMI</a:t>
            </a:r>
            <a:endParaRPr lang="en-US" sz="9600" dirty="0">
              <a:solidFill>
                <a:srgbClr val="FF0000"/>
              </a:solidFill>
              <a:latin typeface="Engravers MT" pitchFamily="18" charset="0"/>
            </a:endParaRPr>
          </a:p>
        </p:txBody>
      </p:sp>
    </p:spTree>
  </p:cSld>
  <p:clrMapOvr>
    <a:masterClrMapping/>
  </p:clrMapOvr>
  <p:transition>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1334</TotalTime>
  <Words>872</Words>
  <Application>Microsoft Office PowerPoint</Application>
  <PresentationFormat>On-screen Show (4:3)</PresentationFormat>
  <Paragraphs>80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Opulent</vt:lpstr>
      <vt:lpstr>Inside a Japanese  house</vt:lpstr>
      <vt:lpstr>Slide 2</vt:lpstr>
      <vt:lpstr>How to use a Toire</vt:lpstr>
      <vt:lpstr>Where is the Toire found ???</vt:lpstr>
      <vt:lpstr>INFORMATION</vt:lpstr>
      <vt:lpstr>INFORMATION</vt:lpstr>
      <vt:lpstr>Slide 7</vt:lpstr>
      <vt:lpstr>Shoji (Japanese Curtain or shade)</vt:lpstr>
      <vt:lpstr>TATAMI</vt:lpstr>
      <vt:lpstr>Slide 10</vt:lpstr>
      <vt:lpstr>TOKONOMA</vt:lpstr>
      <vt:lpstr>Slide 12</vt:lpstr>
      <vt:lpstr>Slide 13</vt:lpstr>
      <vt:lpstr>Slide 14</vt:lpstr>
      <vt:lpstr>Slide 15</vt:lpstr>
      <vt:lpstr>Slide 16</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Cunningham</dc:creator>
  <cp:lastModifiedBy>Cunningham</cp:lastModifiedBy>
  <cp:revision>17</cp:revision>
  <dcterms:created xsi:type="dcterms:W3CDTF">2010-06-01T06:45:08Z</dcterms:created>
  <dcterms:modified xsi:type="dcterms:W3CDTF">2010-06-03T05:31:29Z</dcterms:modified>
</cp:coreProperties>
</file>